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2" r:id="rId2"/>
  </p:sldMasterIdLst>
  <p:notesMasterIdLst>
    <p:notesMasterId r:id="rId32"/>
  </p:notesMasterIdLst>
  <p:handoutMasterIdLst>
    <p:handoutMasterId r:id="rId33"/>
  </p:handoutMasterIdLst>
  <p:sldIdLst>
    <p:sldId id="257" r:id="rId3"/>
    <p:sldId id="288" r:id="rId4"/>
    <p:sldId id="289" r:id="rId5"/>
    <p:sldId id="256" r:id="rId6"/>
    <p:sldId id="315" r:id="rId7"/>
    <p:sldId id="305" r:id="rId8"/>
    <p:sldId id="304" r:id="rId9"/>
    <p:sldId id="326" r:id="rId10"/>
    <p:sldId id="310" r:id="rId11"/>
    <p:sldId id="308" r:id="rId12"/>
    <p:sldId id="341" r:id="rId13"/>
    <p:sldId id="311" r:id="rId14"/>
    <p:sldId id="312" r:id="rId15"/>
    <p:sldId id="309" r:id="rId16"/>
    <p:sldId id="316" r:id="rId17"/>
    <p:sldId id="317" r:id="rId18"/>
    <p:sldId id="320" r:id="rId19"/>
    <p:sldId id="322" r:id="rId20"/>
    <p:sldId id="323" r:id="rId21"/>
    <p:sldId id="325" r:id="rId22"/>
    <p:sldId id="339" r:id="rId23"/>
    <p:sldId id="330" r:id="rId24"/>
    <p:sldId id="333" r:id="rId25"/>
    <p:sldId id="335" r:id="rId26"/>
    <p:sldId id="337" r:id="rId27"/>
    <p:sldId id="342" r:id="rId28"/>
    <p:sldId id="329" r:id="rId29"/>
    <p:sldId id="334" r:id="rId30"/>
    <p:sldId id="29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FA3C"/>
    <a:srgbClr val="A4AD7C"/>
    <a:srgbClr val="FDFF7C"/>
    <a:srgbClr val="7735FF"/>
    <a:srgbClr val="46ABC8"/>
    <a:srgbClr val="FF00FF"/>
    <a:srgbClr val="104282"/>
    <a:srgbClr val="0B387C"/>
    <a:srgbClr val="0055A0"/>
    <a:srgbClr val="0C37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p:restoredTop sz="82803" autoAdjust="0"/>
  </p:normalViewPr>
  <p:slideViewPr>
    <p:cSldViewPr snapToGrid="0" snapToObjects="1">
      <p:cViewPr varScale="1">
        <p:scale>
          <a:sx n="88" d="100"/>
          <a:sy n="88" d="100"/>
        </p:scale>
        <p:origin x="164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B4F55CB-4CDA-D840-9714-0224F0A02C83}" type="datetimeFigureOut">
              <a:rPr lang="en-US" smtClean="0"/>
              <a:t>10/11/18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9E60DE-4C1B-954D-8871-FC4EBEF4E5E7}" type="slidenum">
              <a:rPr lang="en-US" smtClean="0"/>
              <a:t>‹#›</a:t>
            </a:fld>
            <a:endParaRPr lang="en-US"/>
          </a:p>
        </p:txBody>
      </p:sp>
    </p:spTree>
    <p:extLst>
      <p:ext uri="{BB962C8B-B14F-4D97-AF65-F5344CB8AC3E}">
        <p14:creationId xmlns:p14="http://schemas.microsoft.com/office/powerpoint/2010/main" val="1029914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F43243-E929-8F44-AE8C-26B6D7686931}" type="datetimeFigureOut">
              <a:rPr lang="en-US" smtClean="0"/>
              <a:t>10/11/18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55269D-28C8-D34C-8B30-5CCDDAF8B410}" type="slidenum">
              <a:rPr lang="en-US" smtClean="0"/>
              <a:t>‹#›</a:t>
            </a:fld>
            <a:endParaRPr lang="en-US"/>
          </a:p>
        </p:txBody>
      </p:sp>
    </p:spTree>
    <p:extLst>
      <p:ext uri="{BB962C8B-B14F-4D97-AF65-F5344CB8AC3E}">
        <p14:creationId xmlns:p14="http://schemas.microsoft.com/office/powerpoint/2010/main" val="42438892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a:t>
            </a:fld>
            <a:endParaRPr lang="en-US" dirty="0"/>
          </a:p>
        </p:txBody>
      </p:sp>
    </p:spTree>
    <p:extLst>
      <p:ext uri="{BB962C8B-B14F-4D97-AF65-F5344CB8AC3E}">
        <p14:creationId xmlns:p14="http://schemas.microsoft.com/office/powerpoint/2010/main" val="4059193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11</a:t>
            </a:fld>
            <a:endParaRPr lang="en-US"/>
          </a:p>
        </p:txBody>
      </p:sp>
    </p:spTree>
    <p:extLst>
      <p:ext uri="{BB962C8B-B14F-4D97-AF65-F5344CB8AC3E}">
        <p14:creationId xmlns:p14="http://schemas.microsoft.com/office/powerpoint/2010/main" val="2705901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12</a:t>
            </a:fld>
            <a:endParaRPr lang="en-US"/>
          </a:p>
        </p:txBody>
      </p:sp>
    </p:spTree>
    <p:extLst>
      <p:ext uri="{BB962C8B-B14F-4D97-AF65-F5344CB8AC3E}">
        <p14:creationId xmlns:p14="http://schemas.microsoft.com/office/powerpoint/2010/main" val="2148128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13</a:t>
            </a:fld>
            <a:endParaRPr lang="en-US"/>
          </a:p>
        </p:txBody>
      </p:sp>
    </p:spTree>
    <p:extLst>
      <p:ext uri="{BB962C8B-B14F-4D97-AF65-F5344CB8AC3E}">
        <p14:creationId xmlns:p14="http://schemas.microsoft.com/office/powerpoint/2010/main" val="189585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14</a:t>
            </a:fld>
            <a:endParaRPr lang="en-US"/>
          </a:p>
        </p:txBody>
      </p:sp>
    </p:spTree>
    <p:extLst>
      <p:ext uri="{BB962C8B-B14F-4D97-AF65-F5344CB8AC3E}">
        <p14:creationId xmlns:p14="http://schemas.microsoft.com/office/powerpoint/2010/main" val="3477449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15</a:t>
            </a:fld>
            <a:endParaRPr lang="en-US"/>
          </a:p>
        </p:txBody>
      </p:sp>
    </p:spTree>
    <p:extLst>
      <p:ext uri="{BB962C8B-B14F-4D97-AF65-F5344CB8AC3E}">
        <p14:creationId xmlns:p14="http://schemas.microsoft.com/office/powerpoint/2010/main" val="512010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16</a:t>
            </a:fld>
            <a:endParaRPr lang="en-US"/>
          </a:p>
        </p:txBody>
      </p:sp>
    </p:spTree>
    <p:extLst>
      <p:ext uri="{BB962C8B-B14F-4D97-AF65-F5344CB8AC3E}">
        <p14:creationId xmlns:p14="http://schemas.microsoft.com/office/powerpoint/2010/main" val="3198249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17</a:t>
            </a:fld>
            <a:endParaRPr lang="en-US"/>
          </a:p>
        </p:txBody>
      </p:sp>
    </p:spTree>
    <p:extLst>
      <p:ext uri="{BB962C8B-B14F-4D97-AF65-F5344CB8AC3E}">
        <p14:creationId xmlns:p14="http://schemas.microsoft.com/office/powerpoint/2010/main" val="25870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18</a:t>
            </a:fld>
            <a:endParaRPr lang="en-US"/>
          </a:p>
        </p:txBody>
      </p:sp>
    </p:spTree>
    <p:extLst>
      <p:ext uri="{BB962C8B-B14F-4D97-AF65-F5344CB8AC3E}">
        <p14:creationId xmlns:p14="http://schemas.microsoft.com/office/powerpoint/2010/main" val="242766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19</a:t>
            </a:fld>
            <a:endParaRPr lang="en-US"/>
          </a:p>
        </p:txBody>
      </p:sp>
    </p:spTree>
    <p:extLst>
      <p:ext uri="{BB962C8B-B14F-4D97-AF65-F5344CB8AC3E}">
        <p14:creationId xmlns:p14="http://schemas.microsoft.com/office/powerpoint/2010/main" val="4023850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20</a:t>
            </a:fld>
            <a:endParaRPr lang="en-US"/>
          </a:p>
        </p:txBody>
      </p:sp>
    </p:spTree>
    <p:extLst>
      <p:ext uri="{BB962C8B-B14F-4D97-AF65-F5344CB8AC3E}">
        <p14:creationId xmlns:p14="http://schemas.microsoft.com/office/powerpoint/2010/main" val="17965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55269D-28C8-D34C-8B30-5CCDDAF8B410}" type="slidenum">
              <a:rPr lang="en-US" smtClean="0"/>
              <a:t>2</a:t>
            </a:fld>
            <a:endParaRPr lang="en-US"/>
          </a:p>
        </p:txBody>
      </p:sp>
    </p:spTree>
    <p:extLst>
      <p:ext uri="{BB962C8B-B14F-4D97-AF65-F5344CB8AC3E}">
        <p14:creationId xmlns:p14="http://schemas.microsoft.com/office/powerpoint/2010/main" val="113651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5269D-28C8-D34C-8B30-5CCDDAF8B410}" type="slidenum">
              <a:rPr lang="en-US" smtClean="0"/>
              <a:t>22</a:t>
            </a:fld>
            <a:endParaRPr lang="en-US"/>
          </a:p>
        </p:txBody>
      </p:sp>
    </p:spTree>
    <p:extLst>
      <p:ext uri="{BB962C8B-B14F-4D97-AF65-F5344CB8AC3E}">
        <p14:creationId xmlns:p14="http://schemas.microsoft.com/office/powerpoint/2010/main" val="34348678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5269D-28C8-D34C-8B30-5CCDDAF8B410}" type="slidenum">
              <a:rPr lang="en-US" smtClean="0"/>
              <a:t>23</a:t>
            </a:fld>
            <a:endParaRPr lang="en-US"/>
          </a:p>
        </p:txBody>
      </p:sp>
    </p:spTree>
    <p:extLst>
      <p:ext uri="{BB962C8B-B14F-4D97-AF65-F5344CB8AC3E}">
        <p14:creationId xmlns:p14="http://schemas.microsoft.com/office/powerpoint/2010/main" val="3497550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5269D-28C8-D34C-8B30-5CCDDAF8B410}" type="slidenum">
              <a:rPr lang="en-US" smtClean="0"/>
              <a:t>27</a:t>
            </a:fld>
            <a:endParaRPr lang="en-US"/>
          </a:p>
        </p:txBody>
      </p:sp>
    </p:spTree>
    <p:extLst>
      <p:ext uri="{BB962C8B-B14F-4D97-AF65-F5344CB8AC3E}">
        <p14:creationId xmlns:p14="http://schemas.microsoft.com/office/powerpoint/2010/main" val="3329892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29</a:t>
            </a:fld>
            <a:endParaRPr lang="en-US" dirty="0"/>
          </a:p>
        </p:txBody>
      </p:sp>
    </p:spTree>
    <p:extLst>
      <p:ext uri="{BB962C8B-B14F-4D97-AF65-F5344CB8AC3E}">
        <p14:creationId xmlns:p14="http://schemas.microsoft.com/office/powerpoint/2010/main" val="55748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3</a:t>
            </a:fld>
            <a:endParaRPr lang="en-US"/>
          </a:p>
        </p:txBody>
      </p:sp>
    </p:spTree>
    <p:extLst>
      <p:ext uri="{BB962C8B-B14F-4D97-AF65-F5344CB8AC3E}">
        <p14:creationId xmlns:p14="http://schemas.microsoft.com/office/powerpoint/2010/main" val="752410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55269D-28C8-D34C-8B30-5CCDDAF8B410}" type="slidenum">
              <a:rPr lang="en-US" smtClean="0"/>
              <a:t>5</a:t>
            </a:fld>
            <a:endParaRPr lang="en-US"/>
          </a:p>
        </p:txBody>
      </p:sp>
    </p:spTree>
    <p:extLst>
      <p:ext uri="{BB962C8B-B14F-4D97-AF65-F5344CB8AC3E}">
        <p14:creationId xmlns:p14="http://schemas.microsoft.com/office/powerpoint/2010/main" val="5322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6</a:t>
            </a:fld>
            <a:endParaRPr lang="en-US"/>
          </a:p>
        </p:txBody>
      </p:sp>
    </p:spTree>
    <p:extLst>
      <p:ext uri="{BB962C8B-B14F-4D97-AF65-F5344CB8AC3E}">
        <p14:creationId xmlns:p14="http://schemas.microsoft.com/office/powerpoint/2010/main" val="77657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7</a:t>
            </a:fld>
            <a:endParaRPr lang="en-US"/>
          </a:p>
        </p:txBody>
      </p:sp>
    </p:spTree>
    <p:extLst>
      <p:ext uri="{BB962C8B-B14F-4D97-AF65-F5344CB8AC3E}">
        <p14:creationId xmlns:p14="http://schemas.microsoft.com/office/powerpoint/2010/main" val="2592777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8</a:t>
            </a:fld>
            <a:endParaRPr lang="en-US"/>
          </a:p>
        </p:txBody>
      </p:sp>
    </p:spTree>
    <p:extLst>
      <p:ext uri="{BB962C8B-B14F-4D97-AF65-F5344CB8AC3E}">
        <p14:creationId xmlns:p14="http://schemas.microsoft.com/office/powerpoint/2010/main" val="103267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9</a:t>
            </a:fld>
            <a:endParaRPr lang="en-US"/>
          </a:p>
        </p:txBody>
      </p:sp>
    </p:spTree>
    <p:extLst>
      <p:ext uri="{BB962C8B-B14F-4D97-AF65-F5344CB8AC3E}">
        <p14:creationId xmlns:p14="http://schemas.microsoft.com/office/powerpoint/2010/main" val="219126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55269D-28C8-D34C-8B30-5CCDDAF8B410}" type="slidenum">
              <a:rPr lang="en-US" smtClean="0"/>
              <a:t>10</a:t>
            </a:fld>
            <a:endParaRPr lang="en-US"/>
          </a:p>
        </p:txBody>
      </p:sp>
    </p:spTree>
    <p:extLst>
      <p:ext uri="{BB962C8B-B14F-4D97-AF65-F5344CB8AC3E}">
        <p14:creationId xmlns:p14="http://schemas.microsoft.com/office/powerpoint/2010/main" val="3534917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rgbClr val="104282"/>
        </a:solidFill>
        <a:effectLst/>
      </p:bgPr>
    </p:bg>
    <p:spTree>
      <p:nvGrpSpPr>
        <p:cNvPr id="1" name=""/>
        <p:cNvGrpSpPr/>
        <p:nvPr/>
      </p:nvGrpSpPr>
      <p:grpSpPr>
        <a:xfrm>
          <a:off x="0" y="0"/>
          <a:ext cx="0" cy="0"/>
          <a:chOff x="0" y="0"/>
          <a:chExt cx="0" cy="0"/>
        </a:xfrm>
      </p:grpSpPr>
      <p:pic>
        <p:nvPicPr>
          <p:cNvPr id="5" name="Image 4" descr="logooutlin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2000" y="2181663"/>
            <a:ext cx="2520000" cy="249467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Date Placeholder 1"/>
          <p:cNvSpPr>
            <a:spLocks noGrp="1"/>
          </p:cNvSpPr>
          <p:nvPr>
            <p:ph type="dt" sz="half" idx="2"/>
          </p:nvPr>
        </p:nvSpPr>
        <p:spPr>
          <a:xfrm>
            <a:off x="2969335" y="63623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srgbClr val="0055A0">
                    <a:tint val="75000"/>
                  </a:srgbClr>
                </a:solidFill>
                <a:latin typeface="+mn-lt"/>
              </a:rPr>
              <a:t>8/6/2015</a:t>
            </a:r>
          </a:p>
        </p:txBody>
      </p:sp>
      <p:sp>
        <p:nvSpPr>
          <p:cNvPr id="6"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7"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1185528"/>
            <a:ext cx="3200400" cy="730250"/>
          </a:xfrm>
        </p:spPr>
        <p:txBody>
          <a:bodyPr tIns="0" bIns="0" anchor="t"/>
          <a:lstStyle>
            <a:lvl1pPr algn="l">
              <a:buNone/>
              <a:defRPr sz="1800" b="1">
                <a:solidFill>
                  <a:schemeClr val="tx1"/>
                </a:solidFill>
              </a:defRPr>
            </a:lvl1pPr>
          </a:lstStyle>
          <a:p>
            <a:r>
              <a:rPr kumimoji="0" lang="fr-CH"/>
              <a:t>Cliquez et modifiez le titre</a:t>
            </a:r>
            <a:endParaRPr kumimoji="0" lang="en-US" dirty="0"/>
          </a:p>
        </p:txBody>
      </p:sp>
      <p:sp>
        <p:nvSpPr>
          <p:cNvPr id="3" name="Espace réservé du texte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Cliquez pour modifier les styles du texte du masque</a:t>
            </a:r>
          </a:p>
        </p:txBody>
      </p:sp>
      <p:sp>
        <p:nvSpPr>
          <p:cNvPr id="4" name="Espace réservé du contenu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a:p>
        </p:txBody>
      </p:sp>
      <p:sp>
        <p:nvSpPr>
          <p:cNvPr id="8" name="Date Placeholder 1"/>
          <p:cNvSpPr>
            <a:spLocks noGrp="1"/>
          </p:cNvSpPr>
          <p:nvPr>
            <p:ph type="dt" sz="half" idx="10"/>
          </p:nvPr>
        </p:nvSpPr>
        <p:spPr>
          <a:xfrm>
            <a:off x="2969335" y="63623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srgbClr val="0055A0">
                    <a:tint val="75000"/>
                  </a:srgbClr>
                </a:solidFill>
                <a:latin typeface="+mn-lt"/>
              </a:rPr>
              <a:t>8/6/2015</a:t>
            </a:r>
          </a:p>
        </p:txBody>
      </p:sp>
      <p:sp>
        <p:nvSpPr>
          <p:cNvPr id="9"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10"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556732" y="1705709"/>
            <a:ext cx="3053868" cy="1253808"/>
          </a:xfrm>
        </p:spPr>
        <p:txBody>
          <a:bodyPr anchor="b"/>
          <a:lstStyle>
            <a:lvl1pPr algn="l">
              <a:buNone/>
              <a:defRPr sz="2200" b="1">
                <a:solidFill>
                  <a:schemeClr val="tx1"/>
                </a:solidFill>
              </a:defRPr>
            </a:lvl1pPr>
          </a:lstStyle>
          <a:p>
            <a:r>
              <a:rPr kumimoji="0" lang="fr-CH"/>
              <a:t>Cliquez et modifiez le titre</a:t>
            </a:r>
            <a:endParaRPr kumimoji="0" lang="en-US"/>
          </a:p>
        </p:txBody>
      </p:sp>
      <p:sp>
        <p:nvSpPr>
          <p:cNvPr id="3" name="Espace réservé pour une image  2"/>
          <p:cNvSpPr>
            <a:spLocks noGrp="1"/>
          </p:cNvSpPr>
          <p:nvPr>
            <p:ph type="pic" idx="1"/>
          </p:nvPr>
        </p:nvSpPr>
        <p:spPr>
          <a:xfrm>
            <a:off x="558797" y="802197"/>
            <a:ext cx="4759514" cy="4759514"/>
          </a:xfrm>
          <a:prstGeom prst="ellipse">
            <a:avLst/>
          </a:prstGeom>
          <a:solidFill>
            <a:srgbClr val="FFFFFF"/>
          </a:solidFill>
          <a:ln>
            <a:noFill/>
          </a:ln>
        </p:spPr>
        <p:style>
          <a:lnRef idx="2">
            <a:schemeClr val="accent2">
              <a:shade val="50000"/>
            </a:schemeClr>
          </a:lnRef>
          <a:fillRef idx="1">
            <a:schemeClr val="accent2"/>
          </a:fillRef>
          <a:effectRef idx="0">
            <a:schemeClr val="accent2"/>
          </a:effectRef>
          <a:fontRef idx="none"/>
        </p:style>
        <p:txBody>
          <a:bodyPr/>
          <a:lstStyle>
            <a:lvl1pPr marL="0" indent="0">
              <a:buNone/>
              <a:defRPr sz="3200"/>
            </a:lvl1pPr>
          </a:lstStyle>
          <a:p>
            <a:r>
              <a:rPr kumimoji="0" lang="fr-CH"/>
              <a:t>Faire glisser l'image vers l'espace réservé ou cliquer sur l'icône pour l'ajouter</a:t>
            </a:r>
            <a:endParaRPr kumimoji="0" lang="en-US" dirty="0"/>
          </a:p>
        </p:txBody>
      </p:sp>
      <p:sp>
        <p:nvSpPr>
          <p:cNvPr id="4" name="Espace réservé du texte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CH"/>
              <a:t>Cliquez pour modifier les styles du texte du masque</a:t>
            </a:r>
          </a:p>
        </p:txBody>
      </p:sp>
      <p:sp>
        <p:nvSpPr>
          <p:cNvPr id="8" name="Date Placeholder 1"/>
          <p:cNvSpPr>
            <a:spLocks noGrp="1"/>
          </p:cNvSpPr>
          <p:nvPr>
            <p:ph type="dt" sz="half" idx="10"/>
          </p:nvPr>
        </p:nvSpPr>
        <p:spPr>
          <a:xfrm>
            <a:off x="2969335" y="63623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srgbClr val="0055A0">
                    <a:tint val="75000"/>
                  </a:srgbClr>
                </a:solidFill>
                <a:latin typeface="+mn-lt"/>
              </a:rPr>
              <a:t>8/6/2015</a:t>
            </a:r>
          </a:p>
        </p:txBody>
      </p:sp>
      <p:sp>
        <p:nvSpPr>
          <p:cNvPr id="9"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10"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Diapositive de titre">
    <p:bg>
      <p:bgPr>
        <a:solidFill>
          <a:srgbClr val="104282"/>
        </a:solidFill>
        <a:effectLst/>
      </p:bgPr>
    </p:bg>
    <p:spTree>
      <p:nvGrpSpPr>
        <p:cNvPr id="1" name=""/>
        <p:cNvGrpSpPr/>
        <p:nvPr/>
      </p:nvGrpSpPr>
      <p:grpSpPr>
        <a:xfrm>
          <a:off x="0" y="0"/>
          <a:ext cx="0" cy="0"/>
          <a:chOff x="0" y="0"/>
          <a:chExt cx="0" cy="0"/>
        </a:xfrm>
      </p:grpSpPr>
      <p:pic>
        <p:nvPicPr>
          <p:cNvPr id="3" name="Image 2" descr="LOGOfi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6267" y="2703284"/>
            <a:ext cx="1172455" cy="1467041"/>
          </a:xfrm>
          <a:prstGeom prst="rect">
            <a:avLst/>
          </a:prstGeom>
        </p:spPr>
      </p:pic>
    </p:spTree>
    <p:extLst>
      <p:ext uri="{BB962C8B-B14F-4D97-AF65-F5344CB8AC3E}">
        <p14:creationId xmlns:p14="http://schemas.microsoft.com/office/powerpoint/2010/main" val="135684979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854E-B19C-1D48-8614-7771655CBAB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6C1DB5B-A534-5B41-BC0E-2A5EE06523C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5A2A624-9942-AC45-B148-14B6945831F8}"/>
              </a:ext>
            </a:extLst>
          </p:cNvPr>
          <p:cNvSpPr>
            <a:spLocks noGrp="1"/>
          </p:cNvSpPr>
          <p:nvPr>
            <p:ph type="dt" sz="half" idx="10"/>
          </p:nvPr>
        </p:nvSpPr>
        <p:spPr/>
        <p:txBody>
          <a:bodyPr/>
          <a:lstStyle/>
          <a:p>
            <a:fld id="{E3BED792-49A4-5440-9990-C3D1305EC23D}" type="datetimeFigureOut">
              <a:rPr lang="en-US" smtClean="0"/>
              <a:t>10/11/18</a:t>
            </a:fld>
            <a:endParaRPr lang="en-US"/>
          </a:p>
        </p:txBody>
      </p:sp>
      <p:sp>
        <p:nvSpPr>
          <p:cNvPr id="5" name="Footer Placeholder 4">
            <a:extLst>
              <a:ext uri="{FF2B5EF4-FFF2-40B4-BE49-F238E27FC236}">
                <a16:creationId xmlns:a16="http://schemas.microsoft.com/office/drawing/2014/main" id="{2024C327-32F9-6545-9301-C01716D43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65C4F-CBA7-3941-A2C2-26137CEEB87B}"/>
              </a:ext>
            </a:extLst>
          </p:cNvPr>
          <p:cNvSpPr>
            <a:spLocks noGrp="1"/>
          </p:cNvSpPr>
          <p:nvPr>
            <p:ph type="sldNum" sz="quarter" idx="12"/>
          </p:nvPr>
        </p:nvSpPr>
        <p:spPr/>
        <p:txBody>
          <a:bodyPr/>
          <a:lstStyle/>
          <a:p>
            <a:fld id="{3ACBA29A-FACF-524A-8DC8-3BC0E04C5A6E}" type="slidenum">
              <a:rPr lang="en-US" smtClean="0"/>
              <a:t>‹#›</a:t>
            </a:fld>
            <a:endParaRPr lang="en-US"/>
          </a:p>
        </p:txBody>
      </p:sp>
    </p:spTree>
    <p:extLst>
      <p:ext uri="{BB962C8B-B14F-4D97-AF65-F5344CB8AC3E}">
        <p14:creationId xmlns:p14="http://schemas.microsoft.com/office/powerpoint/2010/main" val="3446956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descr="ibm_sp_lockup_western-0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92755" y="365443"/>
            <a:ext cx="1279235" cy="4858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descr="System Stora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75821" y="1099129"/>
            <a:ext cx="4369636" cy="667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Storage Primary CMYK"/>
          <p:cNvPicPr>
            <a:picLocks noChangeAspect="1" noChangeArrowheads="1"/>
          </p:cNvPicPr>
          <p:nvPr userDrawn="1"/>
        </p:nvPicPr>
        <p:blipFill>
          <a:blip r:embed="rId4">
            <a:extLst>
              <a:ext uri="{28A0092B-C50C-407E-A947-70E740481C1C}">
                <a14:useLocalDpi xmlns:a14="http://schemas.microsoft.com/office/drawing/2010/main" val="0"/>
              </a:ext>
            </a:extLst>
          </a:blip>
          <a:srcRect r="14" b="23"/>
          <a:stretch>
            <a:fillRect/>
          </a:stretch>
        </p:blipFill>
        <p:spPr bwMode="auto">
          <a:xfrm>
            <a:off x="5536124" y="3239978"/>
            <a:ext cx="3607876" cy="3618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ectangle 6"/>
          <p:cNvSpPr>
            <a:spLocks noChangeArrowheads="1"/>
          </p:cNvSpPr>
          <p:nvPr userDrawn="1"/>
        </p:nvSpPr>
        <p:spPr bwMode="black">
          <a:xfrm>
            <a:off x="429304" y="6604571"/>
            <a:ext cx="3054263" cy="12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1017588" eaLnBrk="0" hangingPunct="0">
              <a:spcBef>
                <a:spcPct val="0"/>
              </a:spcBef>
              <a:defRPr sz="2400">
                <a:solidFill>
                  <a:schemeClr val="tx1"/>
                </a:solidFill>
                <a:latin typeface="Times New Roman" panose="02020603050405020304" pitchFamily="18" charset="0"/>
              </a:defRPr>
            </a:lvl1pPr>
            <a:lvl2pPr marL="827088" indent="-317500" defTabSz="1017588" eaLnBrk="0" hangingPunct="0">
              <a:spcBef>
                <a:spcPct val="0"/>
              </a:spcBef>
              <a:defRPr sz="2400">
                <a:solidFill>
                  <a:schemeClr val="tx1"/>
                </a:solidFill>
                <a:latin typeface="Times New Roman" panose="02020603050405020304" pitchFamily="18" charset="0"/>
              </a:defRPr>
            </a:lvl2pPr>
            <a:lvl3pPr marL="1273175" indent="-255588" defTabSz="1017588" eaLnBrk="0" hangingPunct="0">
              <a:spcBef>
                <a:spcPct val="0"/>
              </a:spcBef>
              <a:defRPr sz="2400">
                <a:solidFill>
                  <a:schemeClr val="tx1"/>
                </a:solidFill>
                <a:latin typeface="Times New Roman" panose="02020603050405020304" pitchFamily="18" charset="0"/>
              </a:defRPr>
            </a:lvl3pPr>
            <a:lvl4pPr marL="1781175" indent="-254000" defTabSz="1017588" eaLnBrk="0" hangingPunct="0">
              <a:spcBef>
                <a:spcPct val="0"/>
              </a:spcBef>
              <a:defRPr sz="2400">
                <a:solidFill>
                  <a:schemeClr val="tx1"/>
                </a:solidFill>
                <a:latin typeface="Times New Roman" panose="02020603050405020304" pitchFamily="18" charset="0"/>
              </a:defRPr>
            </a:lvl4pPr>
            <a:lvl5pPr marL="2290763" indent="-254000" defTabSz="1017588" eaLnBrk="0" hangingPunct="0">
              <a:spcBef>
                <a:spcPct val="0"/>
              </a:spcBef>
              <a:defRPr sz="2400">
                <a:solidFill>
                  <a:schemeClr val="tx1"/>
                </a:solidFill>
                <a:latin typeface="Times New Roman" panose="02020603050405020304" pitchFamily="18" charset="0"/>
              </a:defRPr>
            </a:lvl5pPr>
            <a:lvl6pPr marL="2747963" indent="-254000" defTabSz="1017588" eaLnBrk="0" fontAlgn="base" hangingPunct="0">
              <a:spcBef>
                <a:spcPct val="0"/>
              </a:spcBef>
              <a:spcAft>
                <a:spcPct val="0"/>
              </a:spcAft>
              <a:defRPr sz="2400">
                <a:solidFill>
                  <a:schemeClr val="tx1"/>
                </a:solidFill>
                <a:latin typeface="Times New Roman" panose="02020603050405020304" pitchFamily="18" charset="0"/>
              </a:defRPr>
            </a:lvl6pPr>
            <a:lvl7pPr marL="3205163" indent="-254000" defTabSz="1017588" eaLnBrk="0" fontAlgn="base" hangingPunct="0">
              <a:spcBef>
                <a:spcPct val="0"/>
              </a:spcBef>
              <a:spcAft>
                <a:spcPct val="0"/>
              </a:spcAft>
              <a:defRPr sz="2400">
                <a:solidFill>
                  <a:schemeClr val="tx1"/>
                </a:solidFill>
                <a:latin typeface="Times New Roman" panose="02020603050405020304" pitchFamily="18" charset="0"/>
              </a:defRPr>
            </a:lvl7pPr>
            <a:lvl8pPr marL="3662363" indent="-254000" defTabSz="1017588" eaLnBrk="0" fontAlgn="base" hangingPunct="0">
              <a:spcBef>
                <a:spcPct val="0"/>
              </a:spcBef>
              <a:spcAft>
                <a:spcPct val="0"/>
              </a:spcAft>
              <a:defRPr sz="2400">
                <a:solidFill>
                  <a:schemeClr val="tx1"/>
                </a:solidFill>
                <a:latin typeface="Times New Roman" panose="02020603050405020304" pitchFamily="18" charset="0"/>
              </a:defRPr>
            </a:lvl8pPr>
            <a:lvl9pPr marL="4119563" indent="-254000" defTabSz="1017588"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Aft>
                <a:spcPct val="0"/>
              </a:spcAft>
              <a:defRPr/>
            </a:pPr>
            <a:r>
              <a:rPr lang="en-US" altLang="en-US" sz="794" dirty="0">
                <a:solidFill>
                  <a:srgbClr val="000000"/>
                </a:solidFill>
                <a:latin typeface="Arial" panose="020B0604020202020204" pitchFamily="34" charset="0"/>
              </a:rPr>
              <a:t>© 2016 IBM Corporation</a:t>
            </a:r>
          </a:p>
        </p:txBody>
      </p:sp>
      <p:sp>
        <p:nvSpPr>
          <p:cNvPr id="1670146" name="Rectangle 2"/>
          <p:cNvSpPr>
            <a:spLocks noGrp="1" noChangeArrowheads="1"/>
          </p:cNvSpPr>
          <p:nvPr>
            <p:ph type="ctrTitle"/>
          </p:nvPr>
        </p:nvSpPr>
        <p:spPr>
          <a:xfrm>
            <a:off x="429304" y="2695315"/>
            <a:ext cx="5883035" cy="485856"/>
          </a:xfrm>
        </p:spPr>
        <p:txBody>
          <a:bodyPr/>
          <a:lstStyle>
            <a:lvl1pPr>
              <a:lnSpc>
                <a:spcPct val="95000"/>
              </a:lnSpc>
              <a:defRPr sz="3352"/>
            </a:lvl1pPr>
          </a:lstStyle>
          <a:p>
            <a:pPr lvl="0"/>
            <a:r>
              <a:rPr lang="en-US" altLang="en-US" noProof="0"/>
              <a:t>Click to edit Master title style</a:t>
            </a:r>
          </a:p>
        </p:txBody>
      </p:sp>
      <p:sp>
        <p:nvSpPr>
          <p:cNvPr id="1670147" name="Rectangle 3"/>
          <p:cNvSpPr>
            <a:spLocks noGrp="1" noChangeArrowheads="1"/>
          </p:cNvSpPr>
          <p:nvPr>
            <p:ph type="subTitle" idx="1"/>
          </p:nvPr>
        </p:nvSpPr>
        <p:spPr>
          <a:xfrm>
            <a:off x="429303" y="5071392"/>
            <a:ext cx="4676073" cy="271485"/>
          </a:xfrm>
        </p:spPr>
        <p:txBody>
          <a:bodyPr tIns="0" rIns="0" bIns="0">
            <a:spAutoFit/>
          </a:bodyPr>
          <a:lstStyle>
            <a:lvl1pPr marL="0" indent="0">
              <a:spcBef>
                <a:spcPct val="0"/>
              </a:spcBef>
              <a:buFont typeface="Wingdings" panose="05000000000000000000"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37760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4440" y="3178651"/>
            <a:ext cx="7886447" cy="1384482"/>
          </a:xfrm>
        </p:spPr>
        <p:txBody>
          <a:bodyPr anchor="b"/>
          <a:lstStyle>
            <a:lvl1pPr>
              <a:defRPr sz="5292"/>
            </a:lvl1pPr>
          </a:lstStyle>
          <a:p>
            <a:r>
              <a:rPr lang="en-US"/>
              <a:t>Click to edit Master title style</a:t>
            </a:r>
          </a:p>
        </p:txBody>
      </p:sp>
      <p:sp>
        <p:nvSpPr>
          <p:cNvPr id="3" name="Text Placeholder 2"/>
          <p:cNvSpPr>
            <a:spLocks noGrp="1"/>
          </p:cNvSpPr>
          <p:nvPr>
            <p:ph type="body" idx="1"/>
          </p:nvPr>
        </p:nvSpPr>
        <p:spPr>
          <a:xfrm>
            <a:off x="624440" y="4589736"/>
            <a:ext cx="7886447" cy="1499575"/>
          </a:xfrm>
        </p:spPr>
        <p:txBody>
          <a:bodyPr/>
          <a:lstStyle>
            <a:lvl1pPr marL="0" indent="0">
              <a:buNone/>
              <a:defRPr sz="2117"/>
            </a:lvl1pPr>
            <a:lvl2pPr marL="403250" indent="0">
              <a:buNone/>
              <a:defRPr sz="1764"/>
            </a:lvl2pPr>
            <a:lvl3pPr marL="806501" indent="0">
              <a:buNone/>
              <a:defRPr sz="1588"/>
            </a:lvl3pPr>
            <a:lvl4pPr marL="1209751" indent="0">
              <a:buNone/>
              <a:defRPr sz="1411"/>
            </a:lvl4pPr>
            <a:lvl5pPr marL="1613002" indent="0">
              <a:buNone/>
              <a:defRPr sz="1411"/>
            </a:lvl5pPr>
            <a:lvl6pPr marL="2016252" indent="0">
              <a:buNone/>
              <a:defRPr sz="1411"/>
            </a:lvl6pPr>
            <a:lvl7pPr marL="2419502" indent="0">
              <a:buNone/>
              <a:defRPr sz="1411"/>
            </a:lvl7pPr>
            <a:lvl8pPr marL="2822753" indent="0">
              <a:buNone/>
              <a:defRPr sz="1411"/>
            </a:lvl8pPr>
            <a:lvl9pPr marL="3226003" indent="0">
              <a:buNone/>
              <a:defRPr sz="1411"/>
            </a:lvl9pPr>
          </a:lstStyle>
          <a:p>
            <a:pPr lvl="0"/>
            <a:r>
              <a:rPr lang="en-US"/>
              <a:t>Click to edit Master text styles</a:t>
            </a:r>
          </a:p>
        </p:txBody>
      </p:sp>
    </p:spTree>
    <p:extLst>
      <p:ext uri="{BB962C8B-B14F-4D97-AF65-F5344CB8AC3E}">
        <p14:creationId xmlns:p14="http://schemas.microsoft.com/office/powerpoint/2010/main" val="6725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67411" y="1841215"/>
            <a:ext cx="4368190" cy="44805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4365" y="1841215"/>
            <a:ext cx="4369635" cy="44805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1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22" y="365443"/>
            <a:ext cx="7886447" cy="276935"/>
          </a:xfrm>
        </p:spPr>
        <p:txBody>
          <a:bodyPr/>
          <a:lstStyle/>
          <a:p>
            <a:r>
              <a:rPr lang="en-US"/>
              <a:t>Click to edit Master title style</a:t>
            </a:r>
          </a:p>
        </p:txBody>
      </p:sp>
      <p:sp>
        <p:nvSpPr>
          <p:cNvPr id="3" name="Text Placeholder 2"/>
          <p:cNvSpPr>
            <a:spLocks noGrp="1"/>
          </p:cNvSpPr>
          <p:nvPr>
            <p:ph type="body" idx="1"/>
          </p:nvPr>
        </p:nvSpPr>
        <p:spPr>
          <a:xfrm>
            <a:off x="630222" y="1681597"/>
            <a:ext cx="3868059" cy="823296"/>
          </a:xfrm>
        </p:spPr>
        <p:txBody>
          <a:bodyPr anchor="b"/>
          <a:lstStyle>
            <a:lvl1pPr marL="0" indent="0">
              <a:buNone/>
              <a:defRPr sz="2117" b="1"/>
            </a:lvl1pPr>
            <a:lvl2pPr marL="403250" indent="0">
              <a:buNone/>
              <a:defRPr sz="1764" b="1"/>
            </a:lvl2pPr>
            <a:lvl3pPr marL="806501" indent="0">
              <a:buNone/>
              <a:defRPr sz="1588" b="1"/>
            </a:lvl3pPr>
            <a:lvl4pPr marL="1209751" indent="0">
              <a:buNone/>
              <a:defRPr sz="1411" b="1"/>
            </a:lvl4pPr>
            <a:lvl5pPr marL="1613002" indent="0">
              <a:buNone/>
              <a:defRPr sz="1411" b="1"/>
            </a:lvl5pPr>
            <a:lvl6pPr marL="2016252" indent="0">
              <a:buNone/>
              <a:defRPr sz="1411" b="1"/>
            </a:lvl6pPr>
            <a:lvl7pPr marL="2419502" indent="0">
              <a:buNone/>
              <a:defRPr sz="1411" b="1"/>
            </a:lvl7pPr>
            <a:lvl8pPr marL="2822753" indent="0">
              <a:buNone/>
              <a:defRPr sz="1411" b="1"/>
            </a:lvl8pPr>
            <a:lvl9pPr marL="3226003" indent="0">
              <a:buNone/>
              <a:defRPr sz="1411" b="1"/>
            </a:lvl9pPr>
          </a:lstStyle>
          <a:p>
            <a:pPr lvl="0"/>
            <a:r>
              <a:rPr lang="en-US"/>
              <a:t>Click to edit Master text styles</a:t>
            </a:r>
          </a:p>
        </p:txBody>
      </p:sp>
      <p:sp>
        <p:nvSpPr>
          <p:cNvPr id="4" name="Content Placeholder 3"/>
          <p:cNvSpPr>
            <a:spLocks noGrp="1"/>
          </p:cNvSpPr>
          <p:nvPr>
            <p:ph sz="half" idx="2"/>
          </p:nvPr>
        </p:nvSpPr>
        <p:spPr>
          <a:xfrm>
            <a:off x="630222" y="2504893"/>
            <a:ext cx="3868059" cy="3685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819" y="1681597"/>
            <a:ext cx="3886850" cy="823296"/>
          </a:xfrm>
        </p:spPr>
        <p:txBody>
          <a:bodyPr anchor="b"/>
          <a:lstStyle>
            <a:lvl1pPr marL="0" indent="0">
              <a:buNone/>
              <a:defRPr sz="2117" b="1"/>
            </a:lvl1pPr>
            <a:lvl2pPr marL="403250" indent="0">
              <a:buNone/>
              <a:defRPr sz="1764" b="1"/>
            </a:lvl2pPr>
            <a:lvl3pPr marL="806501" indent="0">
              <a:buNone/>
              <a:defRPr sz="1588" b="1"/>
            </a:lvl3pPr>
            <a:lvl4pPr marL="1209751" indent="0">
              <a:buNone/>
              <a:defRPr sz="1411" b="1"/>
            </a:lvl4pPr>
            <a:lvl5pPr marL="1613002" indent="0">
              <a:buNone/>
              <a:defRPr sz="1411" b="1"/>
            </a:lvl5pPr>
            <a:lvl6pPr marL="2016252" indent="0">
              <a:buNone/>
              <a:defRPr sz="1411" b="1"/>
            </a:lvl6pPr>
            <a:lvl7pPr marL="2419502" indent="0">
              <a:buNone/>
              <a:defRPr sz="1411" b="1"/>
            </a:lvl7pPr>
            <a:lvl8pPr marL="2822753" indent="0">
              <a:buNone/>
              <a:defRPr sz="1411" b="1"/>
            </a:lvl8pPr>
            <a:lvl9pPr marL="3226003" indent="0">
              <a:buNone/>
              <a:defRPr sz="1411" b="1"/>
            </a:lvl9pPr>
          </a:lstStyle>
          <a:p>
            <a:pPr lvl="0"/>
            <a:r>
              <a:rPr lang="en-US"/>
              <a:t>Click to edit Master text styles</a:t>
            </a:r>
          </a:p>
        </p:txBody>
      </p:sp>
      <p:sp>
        <p:nvSpPr>
          <p:cNvPr id="6" name="Content Placeholder 5"/>
          <p:cNvSpPr>
            <a:spLocks noGrp="1"/>
          </p:cNvSpPr>
          <p:nvPr>
            <p:ph sz="quarter" idx="4"/>
          </p:nvPr>
        </p:nvSpPr>
        <p:spPr>
          <a:xfrm>
            <a:off x="4629819" y="2504893"/>
            <a:ext cx="3886850" cy="36852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4_Diapositive de titre">
    <p:bg>
      <p:bgPr>
        <a:solidFill>
          <a:srgbClr val="104282"/>
        </a:solidFill>
        <a:effectLst/>
      </p:bgPr>
    </p:bg>
    <p:spTree>
      <p:nvGrpSpPr>
        <p:cNvPr id="1" name=""/>
        <p:cNvGrpSpPr/>
        <p:nvPr/>
      </p:nvGrpSpPr>
      <p:grpSpPr>
        <a:xfrm>
          <a:off x="0" y="0"/>
          <a:ext cx="0" cy="0"/>
          <a:chOff x="0" y="0"/>
          <a:chExt cx="0" cy="0"/>
        </a:xfrm>
      </p:grpSpPr>
      <p:pic>
        <p:nvPicPr>
          <p:cNvPr id="3" name="Image 2" descr="LOGOfin.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6267" y="2703284"/>
            <a:ext cx="1172455" cy="1467041"/>
          </a:xfrm>
          <a:prstGeom prst="rect">
            <a:avLst/>
          </a:prstGeom>
        </p:spPr>
      </p:pic>
    </p:spTree>
    <p:extLst>
      <p:ext uri="{BB962C8B-B14F-4D97-AF65-F5344CB8AC3E}">
        <p14:creationId xmlns:p14="http://schemas.microsoft.com/office/powerpoint/2010/main" val="398946121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97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7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22" y="1318562"/>
            <a:ext cx="2948745" cy="738279"/>
          </a:xfrm>
        </p:spPr>
        <p:txBody>
          <a:bodyPr anchor="b"/>
          <a:lstStyle>
            <a:lvl1pPr>
              <a:defRPr sz="2822"/>
            </a:lvl1pPr>
          </a:lstStyle>
          <a:p>
            <a:r>
              <a:rPr lang="en-US"/>
              <a:t>Click to edit Master title style</a:t>
            </a:r>
          </a:p>
        </p:txBody>
      </p:sp>
      <p:sp>
        <p:nvSpPr>
          <p:cNvPr id="3" name="Content Placeholder 2"/>
          <p:cNvSpPr>
            <a:spLocks noGrp="1"/>
          </p:cNvSpPr>
          <p:nvPr>
            <p:ph idx="1"/>
          </p:nvPr>
        </p:nvSpPr>
        <p:spPr>
          <a:xfrm>
            <a:off x="3886851" y="987116"/>
            <a:ext cx="4629818" cy="4873968"/>
          </a:xfrm>
        </p:spPr>
        <p:txBody>
          <a:bodyPr/>
          <a:lstStyle>
            <a:lvl1pPr>
              <a:defRPr sz="2822"/>
            </a:lvl1pPr>
            <a:lvl2pPr>
              <a:defRPr sz="2470"/>
            </a:lvl2pPr>
            <a:lvl3pPr>
              <a:defRPr sz="2117"/>
            </a:lvl3pPr>
            <a:lvl4pPr>
              <a:defRPr sz="1764"/>
            </a:lvl4pPr>
            <a:lvl5pPr>
              <a:defRPr sz="1764"/>
            </a:lvl5pPr>
            <a:lvl6pPr>
              <a:defRPr sz="1764"/>
            </a:lvl6pPr>
            <a:lvl7pPr>
              <a:defRPr sz="1764"/>
            </a:lvl7pPr>
            <a:lvl8pPr>
              <a:defRPr sz="1764"/>
            </a:lvl8pPr>
            <a:lvl9pPr>
              <a:defRPr sz="176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22" y="2056841"/>
            <a:ext cx="2948745" cy="3812644"/>
          </a:xfrm>
        </p:spPr>
        <p:txBody>
          <a:bodyPr/>
          <a:lstStyle>
            <a:lvl1pPr marL="0" indent="0">
              <a:buNone/>
              <a:defRPr sz="1411"/>
            </a:lvl1pPr>
            <a:lvl2pPr marL="403250" indent="0">
              <a:buNone/>
              <a:defRPr sz="1235"/>
            </a:lvl2pPr>
            <a:lvl3pPr marL="806501" indent="0">
              <a:buNone/>
              <a:defRPr sz="1058"/>
            </a:lvl3pPr>
            <a:lvl4pPr marL="1209751" indent="0">
              <a:buNone/>
              <a:defRPr sz="882"/>
            </a:lvl4pPr>
            <a:lvl5pPr marL="1613002" indent="0">
              <a:buNone/>
              <a:defRPr sz="882"/>
            </a:lvl5pPr>
            <a:lvl6pPr marL="2016252" indent="0">
              <a:buNone/>
              <a:defRPr sz="882"/>
            </a:lvl6pPr>
            <a:lvl7pPr marL="2419502" indent="0">
              <a:buNone/>
              <a:defRPr sz="882"/>
            </a:lvl7pPr>
            <a:lvl8pPr marL="2822753" indent="0">
              <a:buNone/>
              <a:defRPr sz="882"/>
            </a:lvl8pPr>
            <a:lvl9pPr marL="3226003" indent="0">
              <a:buNone/>
              <a:defRPr sz="882"/>
            </a:lvl9pPr>
          </a:lstStyle>
          <a:p>
            <a:pPr lvl="0"/>
            <a:r>
              <a:rPr lang="en-US"/>
              <a:t>Click to edit Master text styles</a:t>
            </a:r>
          </a:p>
        </p:txBody>
      </p:sp>
    </p:spTree>
    <p:extLst>
      <p:ext uri="{BB962C8B-B14F-4D97-AF65-F5344CB8AC3E}">
        <p14:creationId xmlns:p14="http://schemas.microsoft.com/office/powerpoint/2010/main" val="182228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22" y="1318562"/>
            <a:ext cx="2948745" cy="738279"/>
          </a:xfrm>
        </p:spPr>
        <p:txBody>
          <a:bodyPr anchor="b"/>
          <a:lstStyle>
            <a:lvl1pPr>
              <a:defRPr sz="2822"/>
            </a:lvl1pPr>
          </a:lstStyle>
          <a:p>
            <a:r>
              <a:rPr lang="en-US"/>
              <a:t>Click to edit Master title style</a:t>
            </a:r>
          </a:p>
        </p:txBody>
      </p:sp>
      <p:sp>
        <p:nvSpPr>
          <p:cNvPr id="3" name="Picture Placeholder 2"/>
          <p:cNvSpPr>
            <a:spLocks noGrp="1"/>
          </p:cNvSpPr>
          <p:nvPr>
            <p:ph type="pic" idx="1"/>
          </p:nvPr>
        </p:nvSpPr>
        <p:spPr>
          <a:xfrm>
            <a:off x="3886851" y="987116"/>
            <a:ext cx="4629818" cy="4873968"/>
          </a:xfrm>
        </p:spPr>
        <p:txBody>
          <a:bodyPr/>
          <a:lstStyle>
            <a:lvl1pPr marL="0" indent="0">
              <a:buNone/>
              <a:defRPr sz="2822"/>
            </a:lvl1pPr>
            <a:lvl2pPr marL="403250" indent="0">
              <a:buNone/>
              <a:defRPr sz="2470"/>
            </a:lvl2pPr>
            <a:lvl3pPr marL="806501" indent="0">
              <a:buNone/>
              <a:defRPr sz="2117"/>
            </a:lvl3pPr>
            <a:lvl4pPr marL="1209751" indent="0">
              <a:buNone/>
              <a:defRPr sz="1764"/>
            </a:lvl4pPr>
            <a:lvl5pPr marL="1613002" indent="0">
              <a:buNone/>
              <a:defRPr sz="1764"/>
            </a:lvl5pPr>
            <a:lvl6pPr marL="2016252" indent="0">
              <a:buNone/>
              <a:defRPr sz="1764"/>
            </a:lvl6pPr>
            <a:lvl7pPr marL="2419502" indent="0">
              <a:buNone/>
              <a:defRPr sz="1764"/>
            </a:lvl7pPr>
            <a:lvl8pPr marL="2822753" indent="0">
              <a:buNone/>
              <a:defRPr sz="1764"/>
            </a:lvl8pPr>
            <a:lvl9pPr marL="3226003" indent="0">
              <a:buNone/>
              <a:defRPr sz="1764"/>
            </a:lvl9pPr>
          </a:lstStyle>
          <a:p>
            <a:pPr lvl="0"/>
            <a:endParaRPr lang="en-US" noProof="0"/>
          </a:p>
        </p:txBody>
      </p:sp>
      <p:sp>
        <p:nvSpPr>
          <p:cNvPr id="4" name="Text Placeholder 3"/>
          <p:cNvSpPr>
            <a:spLocks noGrp="1"/>
          </p:cNvSpPr>
          <p:nvPr>
            <p:ph type="body" sz="half" idx="2"/>
          </p:nvPr>
        </p:nvSpPr>
        <p:spPr>
          <a:xfrm>
            <a:off x="630222" y="2056841"/>
            <a:ext cx="2948745" cy="3812644"/>
          </a:xfrm>
        </p:spPr>
        <p:txBody>
          <a:bodyPr/>
          <a:lstStyle>
            <a:lvl1pPr marL="0" indent="0">
              <a:buNone/>
              <a:defRPr sz="1411"/>
            </a:lvl1pPr>
            <a:lvl2pPr marL="403250" indent="0">
              <a:buNone/>
              <a:defRPr sz="1235"/>
            </a:lvl2pPr>
            <a:lvl3pPr marL="806501" indent="0">
              <a:buNone/>
              <a:defRPr sz="1058"/>
            </a:lvl3pPr>
            <a:lvl4pPr marL="1209751" indent="0">
              <a:buNone/>
              <a:defRPr sz="882"/>
            </a:lvl4pPr>
            <a:lvl5pPr marL="1613002" indent="0">
              <a:buNone/>
              <a:defRPr sz="882"/>
            </a:lvl5pPr>
            <a:lvl6pPr marL="2016252" indent="0">
              <a:buNone/>
              <a:defRPr sz="882"/>
            </a:lvl6pPr>
            <a:lvl7pPr marL="2419502" indent="0">
              <a:buNone/>
              <a:defRPr sz="882"/>
            </a:lvl7pPr>
            <a:lvl8pPr marL="2822753" indent="0">
              <a:buNone/>
              <a:defRPr sz="882"/>
            </a:lvl8pPr>
            <a:lvl9pPr marL="3226003" indent="0">
              <a:buNone/>
              <a:defRPr sz="882"/>
            </a:lvl9pPr>
          </a:lstStyle>
          <a:p>
            <a:pPr lvl="0"/>
            <a:r>
              <a:rPr lang="en-US"/>
              <a:t>Click to edit Master text styles</a:t>
            </a:r>
          </a:p>
        </p:txBody>
      </p:sp>
    </p:spTree>
    <p:extLst>
      <p:ext uri="{BB962C8B-B14F-4D97-AF65-F5344CB8AC3E}">
        <p14:creationId xmlns:p14="http://schemas.microsoft.com/office/powerpoint/2010/main" val="179726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42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67065" y="656677"/>
            <a:ext cx="276935" cy="56650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9947" y="656677"/>
            <a:ext cx="6539275" cy="566506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15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9947" y="656677"/>
            <a:ext cx="8904053" cy="274432"/>
          </a:xfrm>
        </p:spPr>
        <p:txBody>
          <a:bodyPr/>
          <a:lstStyle/>
          <a:p>
            <a:r>
              <a:rPr lang="en-US"/>
              <a:t>Click to edit Master title style</a:t>
            </a:r>
          </a:p>
        </p:txBody>
      </p:sp>
      <p:sp>
        <p:nvSpPr>
          <p:cNvPr id="3" name="Text Placeholder 2"/>
          <p:cNvSpPr>
            <a:spLocks noGrp="1"/>
          </p:cNvSpPr>
          <p:nvPr>
            <p:ph type="body" sz="half" idx="1"/>
          </p:nvPr>
        </p:nvSpPr>
        <p:spPr>
          <a:xfrm>
            <a:off x="267411" y="1841215"/>
            <a:ext cx="4368190" cy="44805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4365" y="1841215"/>
            <a:ext cx="4369635" cy="44805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57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ubhead and Content">
    <p:spTree>
      <p:nvGrpSpPr>
        <p:cNvPr id="1" name=""/>
        <p:cNvGrpSpPr/>
        <p:nvPr/>
      </p:nvGrpSpPr>
      <p:grpSpPr>
        <a:xfrm>
          <a:off x="0" y="0"/>
          <a:ext cx="0" cy="0"/>
          <a:chOff x="0" y="0"/>
          <a:chExt cx="0" cy="0"/>
        </a:xfrm>
      </p:grpSpPr>
      <p:sp>
        <p:nvSpPr>
          <p:cNvPr id="5" name="Footer Placeholder 4"/>
          <p:cNvSpPr txBox="1">
            <a:spLocks/>
          </p:cNvSpPr>
          <p:nvPr userDrawn="1"/>
        </p:nvSpPr>
        <p:spPr>
          <a:xfrm>
            <a:off x="6991706" y="6538763"/>
            <a:ext cx="1367408" cy="182021"/>
          </a:xfrm>
          <a:prstGeom prst="rect">
            <a:avLst/>
          </a:prstGeom>
        </p:spPr>
        <p:txBody>
          <a:bodyPr/>
          <a:lstStyle>
            <a:defPPr>
              <a:defRPr lang="en-US"/>
            </a:defPPr>
            <a:lvl1pPr marL="0" algn="l" defTabSz="457200" rtl="0" eaLnBrk="0" latinLnBrk="0" hangingPunct="0">
              <a:defRPr sz="1200" kern="1200">
                <a:solidFill>
                  <a:schemeClr val="tx1"/>
                </a:solidFill>
                <a:latin typeface="Arial" pitchFamily="34" charset="0"/>
                <a:ea typeface="ＭＳ Ｐゴシック" pitchFamily="34" charset="-128"/>
                <a:cs typeface="+mn-cs"/>
              </a:defRPr>
            </a:lvl1pPr>
            <a:lvl2pPr marL="742950" indent="-285750" algn="l" defTabSz="457200" rtl="0" eaLnBrk="0" latinLnBrk="0" hangingPunct="0">
              <a:defRPr sz="1200" kern="1200">
                <a:solidFill>
                  <a:schemeClr val="tx1"/>
                </a:solidFill>
                <a:latin typeface="Arial" pitchFamily="34" charset="0"/>
                <a:ea typeface="ＭＳ Ｐゴシック" pitchFamily="34" charset="-128"/>
                <a:cs typeface="+mn-cs"/>
              </a:defRPr>
            </a:lvl2pPr>
            <a:lvl3pPr marL="1143000" indent="-228600" algn="l" defTabSz="457200" rtl="0" eaLnBrk="0" latinLnBrk="0" hangingPunct="0">
              <a:defRPr sz="1200" kern="1200">
                <a:solidFill>
                  <a:schemeClr val="tx1"/>
                </a:solidFill>
                <a:latin typeface="Arial" pitchFamily="34" charset="0"/>
                <a:ea typeface="ＭＳ Ｐゴシック" pitchFamily="34" charset="-128"/>
                <a:cs typeface="+mn-cs"/>
              </a:defRPr>
            </a:lvl3pPr>
            <a:lvl4pPr marL="1600200" indent="-228600" algn="l" defTabSz="457200" rtl="0" eaLnBrk="0" latinLnBrk="0" hangingPunct="0">
              <a:defRPr sz="1200" kern="1200">
                <a:solidFill>
                  <a:schemeClr val="tx1"/>
                </a:solidFill>
                <a:latin typeface="Arial" pitchFamily="34" charset="0"/>
                <a:ea typeface="ＭＳ Ｐゴシック" pitchFamily="34" charset="-128"/>
                <a:cs typeface="+mn-cs"/>
              </a:defRPr>
            </a:lvl4pPr>
            <a:lvl5pPr marL="2057400" indent="-228600" algn="l" defTabSz="457200" rtl="0" eaLnBrk="0" latinLnBrk="0" hangingPunct="0">
              <a:defRPr sz="1200" kern="1200">
                <a:solidFill>
                  <a:schemeClr val="tx1"/>
                </a:solidFill>
                <a:latin typeface="Arial" pitchFamily="34" charset="0"/>
                <a:ea typeface="ＭＳ Ｐゴシック" pitchFamily="34" charset="-128"/>
                <a:cs typeface="+mn-cs"/>
              </a:defRPr>
            </a:lvl5pPr>
            <a:lvl6pPr marL="2514600" indent="-228600" algn="ctr" defTabSz="457200" rtl="0" eaLnBrk="0" fontAlgn="base" latinLnBrk="0" hangingPunct="0">
              <a:spcBef>
                <a:spcPct val="0"/>
              </a:spcBef>
              <a:spcAft>
                <a:spcPct val="0"/>
              </a:spcAft>
              <a:buFont typeface="Arial" pitchFamily="34" charset="0"/>
              <a:defRPr sz="1200" kern="1200">
                <a:solidFill>
                  <a:schemeClr val="tx1"/>
                </a:solidFill>
                <a:latin typeface="Arial" pitchFamily="34" charset="0"/>
                <a:ea typeface="ＭＳ Ｐゴシック" pitchFamily="34" charset="-128"/>
                <a:cs typeface="+mn-cs"/>
              </a:defRPr>
            </a:lvl6pPr>
            <a:lvl7pPr marL="2971800" indent="-228600" algn="ctr" defTabSz="457200" rtl="0" eaLnBrk="0" fontAlgn="base" latinLnBrk="0" hangingPunct="0">
              <a:spcBef>
                <a:spcPct val="0"/>
              </a:spcBef>
              <a:spcAft>
                <a:spcPct val="0"/>
              </a:spcAft>
              <a:buFont typeface="Arial" pitchFamily="34" charset="0"/>
              <a:defRPr sz="1200" kern="1200">
                <a:solidFill>
                  <a:schemeClr val="tx1"/>
                </a:solidFill>
                <a:latin typeface="Arial" pitchFamily="34" charset="0"/>
                <a:ea typeface="ＭＳ Ｐゴシック" pitchFamily="34" charset="-128"/>
                <a:cs typeface="+mn-cs"/>
              </a:defRPr>
            </a:lvl7pPr>
            <a:lvl8pPr marL="3429000" indent="-228600" algn="ctr" defTabSz="457200" rtl="0" eaLnBrk="0" fontAlgn="base" latinLnBrk="0" hangingPunct="0">
              <a:spcBef>
                <a:spcPct val="0"/>
              </a:spcBef>
              <a:spcAft>
                <a:spcPct val="0"/>
              </a:spcAft>
              <a:buFont typeface="Arial" pitchFamily="34" charset="0"/>
              <a:defRPr sz="1200" kern="1200">
                <a:solidFill>
                  <a:schemeClr val="tx1"/>
                </a:solidFill>
                <a:latin typeface="Arial" pitchFamily="34" charset="0"/>
                <a:ea typeface="ＭＳ Ｐゴシック" pitchFamily="34" charset="-128"/>
                <a:cs typeface="+mn-cs"/>
              </a:defRPr>
            </a:lvl8pPr>
            <a:lvl9pPr marL="3886200" indent="-228600" algn="ctr" defTabSz="457200" rtl="0" eaLnBrk="0" fontAlgn="base" latinLnBrk="0" hangingPunct="0">
              <a:spcBef>
                <a:spcPct val="0"/>
              </a:spcBef>
              <a:spcAft>
                <a:spcPct val="0"/>
              </a:spcAft>
              <a:buFont typeface="Arial" pitchFamily="34" charset="0"/>
              <a:defRPr sz="1200" kern="1200">
                <a:solidFill>
                  <a:schemeClr val="tx1"/>
                </a:solidFill>
                <a:latin typeface="Arial" pitchFamily="34" charset="0"/>
                <a:ea typeface="ＭＳ Ｐゴシック" pitchFamily="34" charset="-128"/>
                <a:cs typeface="+mn-cs"/>
              </a:defRPr>
            </a:lvl9pPr>
          </a:lstStyle>
          <a:p>
            <a:pPr eaLnBrk="1" hangingPunct="1">
              <a:defRPr/>
            </a:pPr>
            <a:r>
              <a:rPr lang="en-US" altLang="en-US" sz="581" dirty="0">
                <a:solidFill>
                  <a:prstClr val="black"/>
                </a:solidFill>
              </a:rPr>
              <a:t>© Copyright IBM Corporation 2015</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710339"/>
            <a:ext cx="8433298" cy="4415824"/>
          </a:xfrm>
        </p:spPr>
        <p:txBody>
          <a:bodyPr/>
          <a:lstStyle>
            <a:lvl2pPr>
              <a:defRPr sz="1357"/>
            </a:lvl2pPr>
            <a:lvl3pPr>
              <a:defRPr sz="1162"/>
            </a:lvl3pPr>
            <a:lvl4pPr>
              <a:defRPr sz="968"/>
            </a:lvl4pPr>
            <a:lvl5pPr>
              <a:defRPr sz="96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457200" y="1106489"/>
            <a:ext cx="8432800" cy="603250"/>
          </a:xfrm>
        </p:spPr>
        <p:txBody>
          <a:bodyPr/>
          <a:lstStyle>
            <a:lvl1pPr marL="0" indent="0">
              <a:buNone/>
              <a:defRPr b="1"/>
            </a:lvl1pPr>
          </a:lstStyle>
          <a:p>
            <a:pPr lvl="0"/>
            <a:r>
              <a:rPr lang="en-US" dirty="0"/>
              <a:t>Click to edit Master text styles</a:t>
            </a:r>
          </a:p>
        </p:txBody>
      </p:sp>
      <p:sp>
        <p:nvSpPr>
          <p:cNvPr id="6" name="Date Placeholder 3"/>
          <p:cNvSpPr>
            <a:spLocks noGrp="1"/>
          </p:cNvSpPr>
          <p:nvPr>
            <p:ph type="dt" sz="half" idx="14"/>
          </p:nvPr>
        </p:nvSpPr>
        <p:spPr>
          <a:xfrm>
            <a:off x="456766" y="6356742"/>
            <a:ext cx="2133504" cy="364042"/>
          </a:xfrm>
          <a:prstGeom prst="rect">
            <a:avLst/>
          </a:prstGeom>
        </p:spPr>
        <p:txBody>
          <a:bodyPr/>
          <a:lstStyle>
            <a:lvl1pPr defTabSz="442890" eaLnBrk="1" fontAlgn="auto" hangingPunct="1">
              <a:spcBef>
                <a:spcPts val="0"/>
              </a:spcBef>
              <a:spcAft>
                <a:spcPts val="0"/>
              </a:spcAft>
              <a:buFont typeface="Wingdings" panose="05000000000000000000" pitchFamily="2" charset="2"/>
              <a:buNone/>
              <a:defRPr sz="1744">
                <a:solidFill>
                  <a:prstClr val="black"/>
                </a:solidFill>
                <a:latin typeface="Arial"/>
                <a:cs typeface="+mn-cs"/>
              </a:defRPr>
            </a:lvl1pPr>
          </a:lstStyle>
          <a:p>
            <a:pPr>
              <a:defRPr/>
            </a:pPr>
            <a:endParaRPr lang="en-US"/>
          </a:p>
        </p:txBody>
      </p:sp>
      <p:sp>
        <p:nvSpPr>
          <p:cNvPr id="7" name="Footer Placeholder 4"/>
          <p:cNvSpPr>
            <a:spLocks noGrp="1"/>
          </p:cNvSpPr>
          <p:nvPr>
            <p:ph type="ftr" sz="quarter" idx="15"/>
          </p:nvPr>
        </p:nvSpPr>
        <p:spPr>
          <a:xfrm>
            <a:off x="3123646" y="6356742"/>
            <a:ext cx="2896708" cy="364042"/>
          </a:xfrm>
          <a:prstGeom prst="rect">
            <a:avLst/>
          </a:prstGeom>
        </p:spPr>
        <p:txBody>
          <a:bodyPr/>
          <a:lstStyle>
            <a:lvl1pPr defTabSz="442890" eaLnBrk="1" fontAlgn="auto" hangingPunct="1">
              <a:spcBef>
                <a:spcPts val="0"/>
              </a:spcBef>
              <a:spcAft>
                <a:spcPts val="0"/>
              </a:spcAft>
              <a:buFont typeface="Wingdings" panose="05000000000000000000" pitchFamily="2" charset="2"/>
              <a:buNone/>
              <a:defRPr sz="1744">
                <a:solidFill>
                  <a:prstClr val="black"/>
                </a:solidFill>
                <a:latin typeface="Arial"/>
                <a:cs typeface="+mn-cs"/>
              </a:defRPr>
            </a:lvl1pPr>
          </a:lstStyle>
          <a:p>
            <a:pPr>
              <a:defRPr/>
            </a:pPr>
            <a:endParaRPr lang="en-US"/>
          </a:p>
        </p:txBody>
      </p:sp>
      <p:sp>
        <p:nvSpPr>
          <p:cNvPr id="9" name="Slide Number Placeholder 5"/>
          <p:cNvSpPr>
            <a:spLocks noGrp="1"/>
          </p:cNvSpPr>
          <p:nvPr>
            <p:ph type="sldNum" sz="quarter" idx="16"/>
          </p:nvPr>
        </p:nvSpPr>
        <p:spPr>
          <a:xfrm>
            <a:off x="8111940" y="6436552"/>
            <a:ext cx="779105" cy="365442"/>
          </a:xfrm>
          <a:prstGeom prst="rect">
            <a:avLst/>
          </a:prstGeom>
        </p:spPr>
        <p:txBody>
          <a:bodyPr/>
          <a:lstStyle>
            <a:lvl1pPr defTabSz="806501" fontAlgn="base">
              <a:lnSpc>
                <a:spcPct val="110000"/>
              </a:lnSpc>
              <a:spcBef>
                <a:spcPct val="50000"/>
              </a:spcBef>
              <a:spcAft>
                <a:spcPct val="0"/>
              </a:spcAft>
              <a:buClr>
                <a:srgbClr val="9999FF"/>
              </a:buClr>
              <a:buFont typeface="Wingdings" panose="05000000000000000000" pitchFamily="2" charset="2"/>
              <a:buChar char="§"/>
              <a:defRPr>
                <a:latin typeface="Arial" panose="020B0604020202020204" pitchFamily="34" charset="0"/>
                <a:cs typeface="Arial" panose="020B0604020202020204" pitchFamily="34" charset="0"/>
              </a:defRPr>
            </a:lvl1pPr>
          </a:lstStyle>
          <a:p>
            <a:pPr eaLnBrk="0" hangingPunct="0">
              <a:defRPr/>
            </a:pPr>
            <a:fld id="{7B266B9B-A373-4721-AE6D-25E4C8E89631}" type="slidenum">
              <a:rPr lang="en-US" sz="1499">
                <a:solidFill>
                  <a:srgbClr val="000000"/>
                </a:solidFill>
              </a:rPr>
              <a:pPr eaLnBrk="0" hangingPunct="0">
                <a:defRPr/>
              </a:pPr>
              <a:t>‹#›</a:t>
            </a:fld>
            <a:endParaRPr lang="en-US" sz="1499">
              <a:solidFill>
                <a:srgbClr val="000000"/>
              </a:solidFill>
            </a:endParaRPr>
          </a:p>
        </p:txBody>
      </p:sp>
    </p:spTree>
    <p:extLst>
      <p:ext uri="{BB962C8B-B14F-4D97-AF65-F5344CB8AC3E}">
        <p14:creationId xmlns:p14="http://schemas.microsoft.com/office/powerpoint/2010/main" val="79606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3" name="Picture 7" descr="Edge2015_ppt layout_4x3_v2-08.png"/>
          <p:cNvPicPr>
            <a:picLocks noChangeAspect="1"/>
          </p:cNvPicPr>
          <p:nvPr userDrawn="1"/>
        </p:nvPicPr>
        <p:blipFill>
          <a:blip r:embed="rId2" cstate="print">
            <a:extLst>
              <a:ext uri="{28A0092B-C50C-407E-A947-70E740481C1C}">
                <a14:useLocalDpi xmlns:a14="http://schemas.microsoft.com/office/drawing/2010/main" val="0"/>
              </a:ext>
            </a:extLst>
          </a:blip>
          <a:srcRect l="5501" r="2480"/>
          <a:stretch>
            <a:fillRect/>
          </a:stretch>
        </p:blipFill>
        <p:spPr bwMode="auto">
          <a:xfrm>
            <a:off x="4440463" y="0"/>
            <a:ext cx="4703537" cy="50041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9" descr="Edge2015_ppt layout_4x3_v2-03.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61366" y="697282"/>
            <a:ext cx="3195920" cy="1408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10" descr="Edge2015_ppt layout_4x3_v2-05.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984738" y="4663945"/>
            <a:ext cx="832587" cy="191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11" descr="Edge2015_ppt layout_4x3_v2-10.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475" y="2370477"/>
            <a:ext cx="4074761" cy="246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56351" y="4406900"/>
            <a:ext cx="8135938" cy="380104"/>
          </a:xfrm>
        </p:spPr>
        <p:txBody>
          <a:bodyPr anchor="t"/>
          <a:lstStyle>
            <a:lvl1pPr algn="l">
              <a:defRPr sz="2906" b="0" cap="none"/>
            </a:lvl1pPr>
          </a:lstStyle>
          <a:p>
            <a:r>
              <a:rPr lang="en-US" noProof="0"/>
              <a:t>Click to edit Master title style</a:t>
            </a:r>
            <a:endParaRPr lang="en-US" dirty="0"/>
          </a:p>
        </p:txBody>
      </p:sp>
    </p:spTree>
    <p:extLst>
      <p:ext uri="{BB962C8B-B14F-4D97-AF65-F5344CB8AC3E}">
        <p14:creationId xmlns:p14="http://schemas.microsoft.com/office/powerpoint/2010/main" val="51691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23765" y="3078897"/>
            <a:ext cx="8433298" cy="276935"/>
          </a:xfrm>
        </p:spPr>
        <p:txBody>
          <a:bodyPr/>
          <a:lstStyle/>
          <a:p>
            <a:r>
              <a:rPr lang="en-US" dirty="0"/>
              <a:t>Click to edit Master title style</a:t>
            </a:r>
          </a:p>
        </p:txBody>
      </p:sp>
      <p:sp>
        <p:nvSpPr>
          <p:cNvPr id="3" name="Slide Number Placeholder 2"/>
          <p:cNvSpPr>
            <a:spLocks noGrp="1"/>
          </p:cNvSpPr>
          <p:nvPr>
            <p:ph type="sldNum" sz="quarter" idx="10"/>
          </p:nvPr>
        </p:nvSpPr>
        <p:spPr>
          <a:xfrm>
            <a:off x="8111940" y="6458954"/>
            <a:ext cx="779105" cy="364042"/>
          </a:xfrm>
          <a:prstGeom prst="rect">
            <a:avLst/>
          </a:prstGeom>
        </p:spPr>
        <p:txBody>
          <a:bodyPr/>
          <a:lstStyle>
            <a:lvl1pPr defTabSz="806501" fontAlgn="base">
              <a:lnSpc>
                <a:spcPct val="110000"/>
              </a:lnSpc>
              <a:spcBef>
                <a:spcPct val="50000"/>
              </a:spcBef>
              <a:spcAft>
                <a:spcPct val="0"/>
              </a:spcAft>
              <a:buClr>
                <a:srgbClr val="9999FF"/>
              </a:buClr>
              <a:buFont typeface="Wingdings" panose="05000000000000000000" pitchFamily="2" charset="2"/>
              <a:buChar char="§"/>
              <a:defRPr>
                <a:latin typeface="Arial" panose="020B0604020202020204" pitchFamily="34" charset="0"/>
                <a:cs typeface="Arial" panose="020B0604020202020204" pitchFamily="34" charset="0"/>
              </a:defRPr>
            </a:lvl1pPr>
          </a:lstStyle>
          <a:p>
            <a:pPr eaLnBrk="0" hangingPunct="0">
              <a:defRPr/>
            </a:pPr>
            <a:fld id="{8400CC7D-88AC-40C2-A55D-7E1F6DEBEDBF}" type="slidenum">
              <a:rPr lang="en-US" sz="1499">
                <a:solidFill>
                  <a:srgbClr val="000000"/>
                </a:solidFill>
              </a:rPr>
              <a:pPr eaLnBrk="0" hangingPunct="0">
                <a:defRPr/>
              </a:pPr>
              <a:t>‹#›</a:t>
            </a:fld>
            <a:endParaRPr lang="en-US" sz="1499" dirty="0">
              <a:solidFill>
                <a:srgbClr val="000000"/>
              </a:solidFill>
            </a:endParaRPr>
          </a:p>
        </p:txBody>
      </p:sp>
    </p:spTree>
    <p:extLst>
      <p:ext uri="{BB962C8B-B14F-4D97-AF65-F5344CB8AC3E}">
        <p14:creationId xmlns:p14="http://schemas.microsoft.com/office/powerpoint/2010/main" val="212568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Diapositive de titre">
    <p:bg>
      <p:bgPr>
        <a:solidFill>
          <a:schemeClr val="tx1"/>
        </a:solidFill>
        <a:effectLst/>
      </p:bgPr>
    </p:bg>
    <p:spTree>
      <p:nvGrpSpPr>
        <p:cNvPr id="1" name=""/>
        <p:cNvGrpSpPr/>
        <p:nvPr/>
      </p:nvGrpSpPr>
      <p:grpSpPr>
        <a:xfrm>
          <a:off x="0" y="0"/>
          <a:ext cx="0" cy="0"/>
          <a:chOff x="0" y="0"/>
          <a:chExt cx="0" cy="0"/>
        </a:xfrm>
      </p:grpSpPr>
      <p:pic>
        <p:nvPicPr>
          <p:cNvPr id="2" name="Picture 1" descr="LogoOutline.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12000" y="2169000"/>
            <a:ext cx="2520000" cy="2520000"/>
          </a:xfrm>
          <a:prstGeom prst="rect">
            <a:avLst/>
          </a:prstGeom>
        </p:spPr>
      </p:pic>
    </p:spTree>
    <p:extLst>
      <p:ext uri="{BB962C8B-B14F-4D97-AF65-F5344CB8AC3E}">
        <p14:creationId xmlns:p14="http://schemas.microsoft.com/office/powerpoint/2010/main" val="200591861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Diapositive de titre">
    <p:bg>
      <p:bgRef idx="1001">
        <a:schemeClr val="bg1"/>
      </p:bgRef>
    </p:bg>
    <p:spTree>
      <p:nvGrpSpPr>
        <p:cNvPr id="1" name=""/>
        <p:cNvGrpSpPr/>
        <p:nvPr/>
      </p:nvGrpSpPr>
      <p:grpSpPr>
        <a:xfrm>
          <a:off x="0" y="0"/>
          <a:ext cx="0" cy="0"/>
          <a:chOff x="0" y="0"/>
          <a:chExt cx="0" cy="0"/>
        </a:xfrm>
      </p:grpSpPr>
      <p:pic>
        <p:nvPicPr>
          <p:cNvPr id="5" name="Image 4" descr="logoBadgeWe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3090" y="2878269"/>
            <a:ext cx="1221946" cy="1535841"/>
          </a:xfrm>
          <a:prstGeom prst="rect">
            <a:avLst/>
          </a:prstGeom>
        </p:spPr>
      </p:pic>
    </p:spTree>
    <p:extLst>
      <p:ext uri="{BB962C8B-B14F-4D97-AF65-F5344CB8AC3E}">
        <p14:creationId xmlns:p14="http://schemas.microsoft.com/office/powerpoint/2010/main" val="280332507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444814"/>
            <a:ext cx="8226854" cy="940443"/>
          </a:xfrm>
        </p:spPr>
        <p:txBody>
          <a:bodyPr/>
          <a:lstStyle>
            <a:lvl1pPr algn="l">
              <a:defRPr/>
            </a:lvl1pPr>
          </a:lstStyle>
          <a:p>
            <a:r>
              <a:rPr kumimoji="0" lang="fr-CH"/>
              <a:t>Cliquez et modifiez le titre</a:t>
            </a:r>
            <a:endParaRPr kumimoji="0" lang="en-US"/>
          </a:p>
        </p:txBody>
      </p:sp>
      <p:sp>
        <p:nvSpPr>
          <p:cNvPr id="7" name="Date Placeholder 1"/>
          <p:cNvSpPr>
            <a:spLocks noGrp="1"/>
          </p:cNvSpPr>
          <p:nvPr>
            <p:ph type="dt" sz="half" idx="2"/>
          </p:nvPr>
        </p:nvSpPr>
        <p:spPr>
          <a:xfrm>
            <a:off x="2969335" y="6362377"/>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dirty="0">
                <a:solidFill>
                  <a:srgbClr val="0055A0">
                    <a:tint val="75000"/>
                  </a:srgbClr>
                </a:solidFill>
              </a:rPr>
              <a:t>8/6/2015</a:t>
            </a:r>
          </a:p>
        </p:txBody>
      </p:sp>
      <p:sp>
        <p:nvSpPr>
          <p:cNvPr id="8"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9"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
        <p:nvSpPr>
          <p:cNvPr id="11" name="Espace réservé du texte 2"/>
          <p:cNvSpPr>
            <a:spLocks noGrp="1"/>
          </p:cNvSpPr>
          <p:nvPr>
            <p:ph type="body" idx="10"/>
          </p:nvPr>
        </p:nvSpPr>
        <p:spPr>
          <a:xfrm>
            <a:off x="457200" y="3391124"/>
            <a:ext cx="2743200" cy="419653"/>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Cliquez pour modifier les styles du texte du masque</a:t>
            </a:r>
          </a:p>
        </p:txBody>
      </p:sp>
    </p:spTree>
    <p:extLst>
      <p:ext uri="{BB962C8B-B14F-4D97-AF65-F5344CB8AC3E}">
        <p14:creationId xmlns:p14="http://schemas.microsoft.com/office/powerpoint/2010/main" val="1370225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444814"/>
            <a:ext cx="8226854" cy="940443"/>
          </a:xfrm>
        </p:spPr>
        <p:txBody>
          <a:bodyPr/>
          <a:lstStyle>
            <a:lvl1pPr algn="l">
              <a:defRPr/>
            </a:lvl1pPr>
          </a:lstStyle>
          <a:p>
            <a:r>
              <a:rPr kumimoji="0" lang="fr-CH"/>
              <a:t>Cliquez et modifiez le titre</a:t>
            </a:r>
            <a:endParaRPr kumimoji="0" lang="en-US"/>
          </a:p>
        </p:txBody>
      </p:sp>
      <p:sp>
        <p:nvSpPr>
          <p:cNvPr id="11" name="Espace réservé du texte 2"/>
          <p:cNvSpPr>
            <a:spLocks noGrp="1"/>
          </p:cNvSpPr>
          <p:nvPr>
            <p:ph type="body" idx="10"/>
          </p:nvPr>
        </p:nvSpPr>
        <p:spPr>
          <a:xfrm>
            <a:off x="457200" y="3391124"/>
            <a:ext cx="2743200" cy="419653"/>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Cliquez pour modifier les styles du texte du masque</a:t>
            </a:r>
          </a:p>
        </p:txBody>
      </p:sp>
    </p:spTree>
    <p:extLst>
      <p:ext uri="{BB962C8B-B14F-4D97-AF65-F5344CB8AC3E}">
        <p14:creationId xmlns:p14="http://schemas.microsoft.com/office/powerpoint/2010/main" val="2057637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lgn="l">
              <a:defRPr/>
            </a:lvl1pPr>
          </a:lstStyle>
          <a:p>
            <a:r>
              <a:rPr kumimoji="0" lang="fr-CH"/>
              <a:t>Cliquez et modifiez le titre</a:t>
            </a:r>
            <a:endParaRPr kumimoji="0" lang="en-US"/>
          </a:p>
        </p:txBody>
      </p:sp>
      <p:sp>
        <p:nvSpPr>
          <p:cNvPr id="3" name="Espace réservé du contenu 2"/>
          <p:cNvSpPr>
            <a:spLocks noGrp="1"/>
          </p:cNvSpPr>
          <p:nvPr>
            <p:ph idx="1"/>
          </p:nvPr>
        </p:nvSpPr>
        <p:spPr/>
        <p:txBody>
          <a:body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dirty="0"/>
          </a:p>
        </p:txBody>
      </p:sp>
      <p:sp>
        <p:nvSpPr>
          <p:cNvPr id="7" name="Date Placeholder 1"/>
          <p:cNvSpPr>
            <a:spLocks noGrp="1"/>
          </p:cNvSpPr>
          <p:nvPr>
            <p:ph type="dt" sz="half" idx="2"/>
          </p:nvPr>
        </p:nvSpPr>
        <p:spPr>
          <a:xfrm>
            <a:off x="2969335" y="63623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srgbClr val="0055A0">
                    <a:tint val="75000"/>
                  </a:srgbClr>
                </a:solidFill>
                <a:latin typeface="+mn-lt"/>
              </a:rPr>
              <a:t>26/10/2016</a:t>
            </a:r>
          </a:p>
        </p:txBody>
      </p:sp>
      <p:sp>
        <p:nvSpPr>
          <p:cNvPr id="8"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ST </a:t>
            </a:r>
            <a:r>
              <a:rPr lang="en-US" dirty="0" err="1"/>
              <a:t>PoW</a:t>
            </a:r>
            <a:r>
              <a:rPr lang="en-US" dirty="0"/>
              <a:t> – TAB section</a:t>
            </a:r>
          </a:p>
        </p:txBody>
      </p:sp>
      <p:sp>
        <p:nvSpPr>
          <p:cNvPr id="9"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extLst>
      <p:ext uri="{BB962C8B-B14F-4D97-AF65-F5344CB8AC3E}">
        <p14:creationId xmlns:p14="http://schemas.microsoft.com/office/powerpoint/2010/main" val="28971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1143000"/>
          </a:xfrm>
        </p:spPr>
        <p:txBody>
          <a:bodyPr/>
          <a:lstStyle/>
          <a:p>
            <a:r>
              <a:rPr kumimoji="0" lang="fr-CH"/>
              <a:t>Cliquez et modifiez le titre</a:t>
            </a:r>
            <a:endParaRPr kumimoji="0" lang="en-US"/>
          </a:p>
        </p:txBody>
      </p:sp>
      <p:sp>
        <p:nvSpPr>
          <p:cNvPr id="3" name="Espace réservé du contenu 2"/>
          <p:cNvSpPr>
            <a:spLocks noGrp="1"/>
          </p:cNvSpPr>
          <p:nvPr>
            <p:ph sz="half" idx="1"/>
          </p:nvPr>
        </p:nvSpPr>
        <p:spPr>
          <a:xfrm>
            <a:off x="457200" y="1600201"/>
            <a:ext cx="3657600" cy="4350384"/>
          </a:xfrm>
        </p:spPr>
        <p:txBody>
          <a:bodyPr/>
          <a:lstStyle>
            <a:lvl1pPr>
              <a:defRPr sz="2600"/>
            </a:lvl1pPr>
            <a:lvl2pPr>
              <a:defRPr sz="2200"/>
            </a:lvl2pPr>
            <a:lvl3pPr>
              <a:defRPr sz="2000"/>
            </a:lvl3pPr>
            <a:lvl4pPr>
              <a:defRPr sz="1800"/>
            </a:lvl4pPr>
            <a:lvl5pPr>
              <a:defRPr sz="1800"/>
            </a:lvl5p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a:p>
        </p:txBody>
      </p:sp>
      <p:sp>
        <p:nvSpPr>
          <p:cNvPr id="4" name="Espace réservé du contenu 3"/>
          <p:cNvSpPr>
            <a:spLocks noGrp="1"/>
          </p:cNvSpPr>
          <p:nvPr>
            <p:ph sz="half" idx="2"/>
          </p:nvPr>
        </p:nvSpPr>
        <p:spPr>
          <a:xfrm>
            <a:off x="4267200" y="1600200"/>
            <a:ext cx="3657600" cy="4350385"/>
          </a:xfrm>
        </p:spPr>
        <p:txBody>
          <a:bodyPr/>
          <a:lstStyle>
            <a:lvl1pPr>
              <a:defRPr sz="2600"/>
            </a:lvl1pPr>
            <a:lvl2pPr>
              <a:defRPr sz="2200"/>
            </a:lvl2pPr>
            <a:lvl3pPr>
              <a:defRPr sz="2000"/>
            </a:lvl3pPr>
            <a:lvl4pPr>
              <a:defRPr sz="1800"/>
            </a:lvl4pPr>
            <a:lvl5pPr>
              <a:defRPr sz="1800"/>
            </a:lvl5p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a:p>
        </p:txBody>
      </p:sp>
      <p:sp>
        <p:nvSpPr>
          <p:cNvPr id="8" name="Date Placeholder 1"/>
          <p:cNvSpPr>
            <a:spLocks noGrp="1"/>
          </p:cNvSpPr>
          <p:nvPr>
            <p:ph type="dt" sz="half" idx="10"/>
          </p:nvPr>
        </p:nvSpPr>
        <p:spPr>
          <a:xfrm>
            <a:off x="2969335" y="636237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srgbClr val="0055A0">
                    <a:tint val="75000"/>
                  </a:srgbClr>
                </a:solidFill>
                <a:latin typeface="+mn-lt"/>
              </a:rPr>
              <a:t>8/6/2015</a:t>
            </a:r>
          </a:p>
        </p:txBody>
      </p:sp>
      <p:sp>
        <p:nvSpPr>
          <p:cNvPr id="9"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10"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8229600" cy="893977"/>
          </a:xfrm>
        </p:spPr>
        <p:txBody>
          <a:bodyPr anchor="ctr"/>
          <a:lstStyle>
            <a:lvl1pPr>
              <a:defRPr/>
            </a:lvl1pPr>
          </a:lstStyle>
          <a:p>
            <a:r>
              <a:rPr kumimoji="0" lang="fr-CH"/>
              <a:t>Cliquez et modifiez le titre</a:t>
            </a:r>
            <a:endParaRPr kumimoji="0" lang="en-US"/>
          </a:p>
        </p:txBody>
      </p:sp>
      <p:sp>
        <p:nvSpPr>
          <p:cNvPr id="3" name="Espace réservé du texte 2"/>
          <p:cNvSpPr>
            <a:spLocks noGrp="1"/>
          </p:cNvSpPr>
          <p:nvPr>
            <p:ph type="body" idx="1"/>
          </p:nvPr>
        </p:nvSpPr>
        <p:spPr>
          <a:xfrm>
            <a:off x="457200" y="5101967"/>
            <a:ext cx="4040188" cy="838200"/>
          </a:xfrm>
        </p:spPr>
        <p:txBody>
          <a:bodyPr anchor="t"/>
          <a:lstStyle>
            <a:lvl1pPr marL="0" indent="0">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CH"/>
              <a:t>Cliquez pour modifier les styles du texte du masque</a:t>
            </a:r>
          </a:p>
        </p:txBody>
      </p:sp>
      <p:sp>
        <p:nvSpPr>
          <p:cNvPr id="4" name="Espace réservé du texte 3"/>
          <p:cNvSpPr>
            <a:spLocks noGrp="1"/>
          </p:cNvSpPr>
          <p:nvPr>
            <p:ph type="body" sz="half" idx="3"/>
          </p:nvPr>
        </p:nvSpPr>
        <p:spPr>
          <a:xfrm>
            <a:off x="4645025" y="5101967"/>
            <a:ext cx="4041775" cy="838200"/>
          </a:xfrm>
        </p:spPr>
        <p:txBody>
          <a:bodyPr anchor="t"/>
          <a:lstStyle>
            <a:lvl1pPr marL="0" indent="0">
              <a:buNone/>
              <a:defRPr sz="2400" b="1">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CH"/>
              <a:t>Cliquez pour modifier les styles du texte du masque</a:t>
            </a:r>
          </a:p>
        </p:txBody>
      </p:sp>
      <p:sp>
        <p:nvSpPr>
          <p:cNvPr id="5" name="Espace réservé du contenu 4"/>
          <p:cNvSpPr>
            <a:spLocks noGrp="1"/>
          </p:cNvSpPr>
          <p:nvPr>
            <p:ph sz="quarter" idx="2"/>
          </p:nvPr>
        </p:nvSpPr>
        <p:spPr>
          <a:xfrm>
            <a:off x="457200" y="1269777"/>
            <a:ext cx="4040188" cy="3686655"/>
          </a:xfrm>
        </p:spPr>
        <p:txBody>
          <a:bodyPr/>
          <a:lstStyle>
            <a:lvl1pPr>
              <a:defRPr sz="2400"/>
            </a:lvl1pPr>
            <a:lvl2pPr>
              <a:defRPr sz="2000"/>
            </a:lvl2pPr>
            <a:lvl3pPr>
              <a:defRPr sz="1800"/>
            </a:lvl3pPr>
            <a:lvl4pPr>
              <a:defRPr sz="1600"/>
            </a:lvl4pPr>
            <a:lvl5pPr>
              <a:defRPr sz="1600"/>
            </a:lvl5p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dirty="0"/>
          </a:p>
        </p:txBody>
      </p:sp>
      <p:sp>
        <p:nvSpPr>
          <p:cNvPr id="6" name="Espace réservé du contenu 5"/>
          <p:cNvSpPr>
            <a:spLocks noGrp="1"/>
          </p:cNvSpPr>
          <p:nvPr>
            <p:ph sz="quarter" idx="4"/>
          </p:nvPr>
        </p:nvSpPr>
        <p:spPr>
          <a:xfrm>
            <a:off x="4645025" y="1269777"/>
            <a:ext cx="4041775" cy="3686655"/>
          </a:xfrm>
        </p:spPr>
        <p:txBody>
          <a:bodyPr/>
          <a:lstStyle>
            <a:lvl1pPr>
              <a:defRPr sz="2400"/>
            </a:lvl1pPr>
            <a:lvl2pPr>
              <a:defRPr sz="2000"/>
            </a:lvl2pPr>
            <a:lvl3pPr>
              <a:defRPr sz="1800"/>
            </a:lvl3pPr>
            <a:lvl4pPr>
              <a:defRPr sz="1600"/>
            </a:lvl4pPr>
            <a:lvl5pPr>
              <a:defRPr sz="1600"/>
            </a:lvl5pPr>
          </a:lstStyle>
          <a:p>
            <a:pPr lvl="0" eaLnBrk="1" latinLnBrk="0" hangingPunct="1"/>
            <a:r>
              <a:rPr lang="fr-CH"/>
              <a:t>Cliquez pour modifier les styles du texte du masque</a:t>
            </a:r>
          </a:p>
          <a:p>
            <a:pPr lvl="1" eaLnBrk="1" latinLnBrk="0" hangingPunct="1"/>
            <a:r>
              <a:rPr lang="fr-CH"/>
              <a:t>Deuxième niveau</a:t>
            </a:r>
          </a:p>
          <a:p>
            <a:pPr lvl="2" eaLnBrk="1" latinLnBrk="0" hangingPunct="1"/>
            <a:r>
              <a:rPr lang="fr-CH"/>
              <a:t>Troisième niveau</a:t>
            </a:r>
          </a:p>
          <a:p>
            <a:pPr lvl="3" eaLnBrk="1" latinLnBrk="0" hangingPunct="1"/>
            <a:r>
              <a:rPr lang="fr-CH"/>
              <a:t>Quatrième niveau</a:t>
            </a:r>
          </a:p>
          <a:p>
            <a:pPr lvl="4" eaLnBrk="1" latinLnBrk="0" hangingPunct="1"/>
            <a:r>
              <a:rPr lang="fr-CH"/>
              <a:t>Cinquième niveau</a:t>
            </a:r>
            <a:endParaRPr kumimoji="0" lang="en-US"/>
          </a:p>
        </p:txBody>
      </p:sp>
      <p:sp>
        <p:nvSpPr>
          <p:cNvPr id="10" name="Date Placeholder 1"/>
          <p:cNvSpPr>
            <a:spLocks noGrp="1"/>
          </p:cNvSpPr>
          <p:nvPr>
            <p:ph type="dt" sz="half" idx="10"/>
          </p:nvPr>
        </p:nvSpPr>
        <p:spPr>
          <a:xfrm>
            <a:off x="2969335" y="6362377"/>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dirty="0">
                <a:solidFill>
                  <a:srgbClr val="0055A0">
                    <a:tint val="75000"/>
                  </a:srgbClr>
                </a:solidFill>
              </a:rPr>
              <a:t>8/6/2015</a:t>
            </a:r>
          </a:p>
        </p:txBody>
      </p:sp>
      <p:sp>
        <p:nvSpPr>
          <p:cNvPr id="11" name="Footer Placeholder 2"/>
          <p:cNvSpPr>
            <a:spLocks noGrp="1"/>
          </p:cNvSpPr>
          <p:nvPr>
            <p:ph type="ftr" sz="quarter" idx="11"/>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12" name="Slide Number Placeholder 3"/>
          <p:cNvSpPr>
            <a:spLocks noGrp="1"/>
          </p:cNvSpPr>
          <p:nvPr>
            <p:ph type="sldNum" sz="quarter" idx="12"/>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7.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6.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8.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Espace réservé du titre 8"/>
          <p:cNvSpPr>
            <a:spLocks noGrp="1"/>
          </p:cNvSpPr>
          <p:nvPr>
            <p:ph type="title"/>
          </p:nvPr>
        </p:nvSpPr>
        <p:spPr>
          <a:xfrm>
            <a:off x="457200" y="233492"/>
            <a:ext cx="8226854" cy="940443"/>
          </a:xfrm>
          <a:prstGeom prst="rect">
            <a:avLst/>
          </a:prstGeom>
        </p:spPr>
        <p:txBody>
          <a:bodyPr vert="horz" lIns="45720" rIns="45720" anchor="ctr">
            <a:normAutofit/>
          </a:bodyPr>
          <a:lstStyle/>
          <a:p>
            <a:r>
              <a:rPr kumimoji="0" lang="fr-CH" dirty="0"/>
              <a:t>Cliquez et modifiez le titre</a:t>
            </a:r>
            <a:endParaRPr kumimoji="0" lang="en-US" dirty="0"/>
          </a:p>
        </p:txBody>
      </p:sp>
      <p:sp>
        <p:nvSpPr>
          <p:cNvPr id="30" name="Espace réservé du texte 29"/>
          <p:cNvSpPr>
            <a:spLocks noGrp="1"/>
          </p:cNvSpPr>
          <p:nvPr>
            <p:ph type="body" idx="1"/>
          </p:nvPr>
        </p:nvSpPr>
        <p:spPr>
          <a:xfrm>
            <a:off x="457200" y="1325606"/>
            <a:ext cx="8226854" cy="4667421"/>
          </a:xfrm>
          <a:prstGeom prst="rect">
            <a:avLst/>
          </a:prstGeom>
        </p:spPr>
        <p:txBody>
          <a:bodyPr vert="horz">
            <a:normAutofit/>
          </a:bodyPr>
          <a:lstStyle/>
          <a:p>
            <a:pPr lvl="0" eaLnBrk="1" latinLnBrk="0" hangingPunct="1"/>
            <a:r>
              <a:rPr kumimoji="0" lang="fr-CH" dirty="0"/>
              <a:t>Cliquez pour modifier les styles du texte du masque</a:t>
            </a:r>
          </a:p>
          <a:p>
            <a:pPr lvl="1" eaLnBrk="1" latinLnBrk="0" hangingPunct="1"/>
            <a:r>
              <a:rPr kumimoji="0" lang="fr-CH" dirty="0"/>
              <a:t>Deuxième niveau</a:t>
            </a:r>
          </a:p>
          <a:p>
            <a:pPr lvl="2" eaLnBrk="1" latinLnBrk="0" hangingPunct="1"/>
            <a:r>
              <a:rPr kumimoji="0" lang="fr-CH" dirty="0"/>
              <a:t>Troisième niveau</a:t>
            </a:r>
          </a:p>
          <a:p>
            <a:pPr lvl="3" eaLnBrk="1" latinLnBrk="0" hangingPunct="1"/>
            <a:r>
              <a:rPr kumimoji="0" lang="fr-CH" dirty="0"/>
              <a:t>Quatrième niveau</a:t>
            </a:r>
          </a:p>
          <a:p>
            <a:pPr lvl="4" eaLnBrk="1" latinLnBrk="0" hangingPunct="1"/>
            <a:r>
              <a:rPr kumimoji="0" lang="fr-CH" dirty="0"/>
              <a:t>Cinquième niveau</a:t>
            </a:r>
            <a:endParaRPr kumimoji="0" lang="en-US" dirty="0"/>
          </a:p>
        </p:txBody>
      </p:sp>
      <p:pic>
        <p:nvPicPr>
          <p:cNvPr id="5" name="Image 4" descr="bande-01.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6157663"/>
            <a:ext cx="9144000" cy="707202"/>
          </a:xfrm>
          <a:prstGeom prst="rect">
            <a:avLst/>
          </a:prstGeom>
        </p:spPr>
      </p:pic>
      <p:sp>
        <p:nvSpPr>
          <p:cNvPr id="2" name="Date Placeholder 1"/>
          <p:cNvSpPr>
            <a:spLocks noGrp="1"/>
          </p:cNvSpPr>
          <p:nvPr>
            <p:ph type="dt" sz="half" idx="2"/>
          </p:nvPr>
        </p:nvSpPr>
        <p:spPr>
          <a:xfrm>
            <a:off x="2969335" y="6362377"/>
            <a:ext cx="21336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dirty="0">
                <a:solidFill>
                  <a:srgbClr val="0055A0">
                    <a:tint val="75000"/>
                  </a:srgbClr>
                </a:solidFill>
                <a:latin typeface="+mn-lt"/>
              </a:rPr>
              <a:t>8/6/2015</a:t>
            </a:r>
          </a:p>
        </p:txBody>
      </p:sp>
      <p:sp>
        <p:nvSpPr>
          <p:cNvPr id="3" name="Footer Placeholder 2"/>
          <p:cNvSpPr>
            <a:spLocks noGrp="1"/>
          </p:cNvSpPr>
          <p:nvPr>
            <p:ph type="ftr" sz="quarter" idx="3"/>
          </p:nvPr>
        </p:nvSpPr>
        <p:spPr>
          <a:xfrm>
            <a:off x="5182756"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DPHEP Collaboration Workshop</a:t>
            </a:r>
          </a:p>
        </p:txBody>
      </p:sp>
      <p:sp>
        <p:nvSpPr>
          <p:cNvPr id="4" name="Slide Number Placeholder 3"/>
          <p:cNvSpPr>
            <a:spLocks noGrp="1"/>
          </p:cNvSpPr>
          <p:nvPr>
            <p:ph type="sldNum" sz="quarter" idx="4"/>
          </p:nvPr>
        </p:nvSpPr>
        <p:spPr>
          <a:xfrm>
            <a:off x="8185376" y="6356350"/>
            <a:ext cx="50142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76" r:id="rId2"/>
    <p:sldLayoutId id="2147483677" r:id="rId3"/>
    <p:sldLayoutId id="2147483678" r:id="rId4"/>
    <p:sldLayoutId id="2147483681" r:id="rId5"/>
    <p:sldLayoutId id="2147483680" r:id="rId6"/>
    <p:sldLayoutId id="2147483679" r:id="rId7"/>
    <p:sldLayoutId id="2147483664" r:id="rId8"/>
    <p:sldLayoutId id="2147483665" r:id="rId9"/>
    <p:sldLayoutId id="2147483667" r:id="rId10"/>
    <p:sldLayoutId id="2147483668" r:id="rId11"/>
    <p:sldLayoutId id="2147483669" r:id="rId12"/>
    <p:sldLayoutId id="2147483674" r:id="rId13"/>
    <p:sldLayoutId id="2147483698" r:id="rId14"/>
  </p:sldLayoutIdLst>
  <p:hf hdr="0"/>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93776"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256"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708"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239947" y="656677"/>
            <a:ext cx="8904053" cy="274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8195" name="Rectangle 3"/>
          <p:cNvSpPr>
            <a:spLocks noGrp="1" noChangeArrowheads="1"/>
          </p:cNvSpPr>
          <p:nvPr>
            <p:ph type="body" idx="1"/>
          </p:nvPr>
        </p:nvSpPr>
        <p:spPr bwMode="auto">
          <a:xfrm>
            <a:off x="267412" y="1841215"/>
            <a:ext cx="8876589" cy="4480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50905" rIns="203619" bIns="5090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8196" name="Line 4"/>
          <p:cNvSpPr>
            <a:spLocks noChangeShapeType="1"/>
          </p:cNvSpPr>
          <p:nvPr/>
        </p:nvSpPr>
        <p:spPr bwMode="auto">
          <a:xfrm>
            <a:off x="260184" y="548864"/>
            <a:ext cx="8620742"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sz="1499">
              <a:solidFill>
                <a:srgbClr val="000000"/>
              </a:solidFill>
            </a:endParaRPr>
          </a:p>
        </p:txBody>
      </p:sp>
      <p:pic>
        <p:nvPicPr>
          <p:cNvPr id="8197" name="Picture 5" descr="ibm_sp_lockup_western-0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913912" y="154018"/>
            <a:ext cx="1059524" cy="403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69126" name="Rectangle 7"/>
          <p:cNvSpPr>
            <a:spLocks noChangeArrowheads="1"/>
          </p:cNvSpPr>
          <p:nvPr userDrawn="1"/>
        </p:nvSpPr>
        <p:spPr bwMode="auto">
          <a:xfrm>
            <a:off x="219711" y="6604571"/>
            <a:ext cx="552167" cy="12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1017588" eaLnBrk="0" hangingPunct="0">
              <a:spcBef>
                <a:spcPct val="0"/>
              </a:spcBef>
              <a:defRPr sz="2400">
                <a:solidFill>
                  <a:schemeClr val="tx1"/>
                </a:solidFill>
                <a:latin typeface="Times New Roman" panose="02020603050405020304" pitchFamily="18" charset="0"/>
              </a:defRPr>
            </a:lvl1pPr>
            <a:lvl2pPr marL="827088" indent="-317500" defTabSz="1017588" eaLnBrk="0" hangingPunct="0">
              <a:spcBef>
                <a:spcPct val="0"/>
              </a:spcBef>
              <a:defRPr sz="2400">
                <a:solidFill>
                  <a:schemeClr val="tx1"/>
                </a:solidFill>
                <a:latin typeface="Times New Roman" panose="02020603050405020304" pitchFamily="18" charset="0"/>
              </a:defRPr>
            </a:lvl2pPr>
            <a:lvl3pPr marL="1273175" indent="-255588" defTabSz="1017588" eaLnBrk="0" hangingPunct="0">
              <a:spcBef>
                <a:spcPct val="0"/>
              </a:spcBef>
              <a:defRPr sz="2400">
                <a:solidFill>
                  <a:schemeClr val="tx1"/>
                </a:solidFill>
                <a:latin typeface="Times New Roman" panose="02020603050405020304" pitchFamily="18" charset="0"/>
              </a:defRPr>
            </a:lvl3pPr>
            <a:lvl4pPr marL="1781175" indent="-254000" defTabSz="1017588" eaLnBrk="0" hangingPunct="0">
              <a:spcBef>
                <a:spcPct val="0"/>
              </a:spcBef>
              <a:defRPr sz="2400">
                <a:solidFill>
                  <a:schemeClr val="tx1"/>
                </a:solidFill>
                <a:latin typeface="Times New Roman" panose="02020603050405020304" pitchFamily="18" charset="0"/>
              </a:defRPr>
            </a:lvl4pPr>
            <a:lvl5pPr marL="2290763" indent="-254000" defTabSz="1017588" eaLnBrk="0" hangingPunct="0">
              <a:spcBef>
                <a:spcPct val="0"/>
              </a:spcBef>
              <a:defRPr sz="2400">
                <a:solidFill>
                  <a:schemeClr val="tx1"/>
                </a:solidFill>
                <a:latin typeface="Times New Roman" panose="02020603050405020304" pitchFamily="18" charset="0"/>
              </a:defRPr>
            </a:lvl5pPr>
            <a:lvl6pPr marL="2747963" indent="-254000" defTabSz="1017588" eaLnBrk="0" fontAlgn="base" hangingPunct="0">
              <a:spcBef>
                <a:spcPct val="0"/>
              </a:spcBef>
              <a:spcAft>
                <a:spcPct val="0"/>
              </a:spcAft>
              <a:defRPr sz="2400">
                <a:solidFill>
                  <a:schemeClr val="tx1"/>
                </a:solidFill>
                <a:latin typeface="Times New Roman" panose="02020603050405020304" pitchFamily="18" charset="0"/>
              </a:defRPr>
            </a:lvl6pPr>
            <a:lvl7pPr marL="3205163" indent="-254000" defTabSz="1017588" eaLnBrk="0" fontAlgn="base" hangingPunct="0">
              <a:spcBef>
                <a:spcPct val="0"/>
              </a:spcBef>
              <a:spcAft>
                <a:spcPct val="0"/>
              </a:spcAft>
              <a:defRPr sz="2400">
                <a:solidFill>
                  <a:schemeClr val="tx1"/>
                </a:solidFill>
                <a:latin typeface="Times New Roman" panose="02020603050405020304" pitchFamily="18" charset="0"/>
              </a:defRPr>
            </a:lvl7pPr>
            <a:lvl8pPr marL="3662363" indent="-254000" defTabSz="1017588" eaLnBrk="0" fontAlgn="base" hangingPunct="0">
              <a:spcBef>
                <a:spcPct val="0"/>
              </a:spcBef>
              <a:spcAft>
                <a:spcPct val="0"/>
              </a:spcAft>
              <a:defRPr sz="2400">
                <a:solidFill>
                  <a:schemeClr val="tx1"/>
                </a:solidFill>
                <a:latin typeface="Times New Roman" panose="02020603050405020304" pitchFamily="18" charset="0"/>
              </a:defRPr>
            </a:lvl8pPr>
            <a:lvl9pPr marL="4119563" indent="-254000" defTabSz="1017588"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Aft>
                <a:spcPct val="0"/>
              </a:spcAft>
              <a:defRPr/>
            </a:pPr>
            <a:fld id="{DED29925-75A4-4D11-B7B0-4A8F5C72E076}" type="slidenum">
              <a:rPr lang="en-US" altLang="en-US" sz="794">
                <a:solidFill>
                  <a:srgbClr val="000000"/>
                </a:solidFill>
                <a:latin typeface="Arial" panose="020B0604020202020204" pitchFamily="34" charset="0"/>
              </a:rPr>
              <a:pPr eaLnBrk="1" fontAlgn="base" hangingPunct="1">
                <a:spcAft>
                  <a:spcPct val="0"/>
                </a:spcAft>
                <a:defRPr/>
              </a:pPr>
              <a:t>‹#›</a:t>
            </a:fld>
            <a:endParaRPr lang="en-US" altLang="en-US" sz="794">
              <a:solidFill>
                <a:srgbClr val="000000"/>
              </a:solidFill>
              <a:latin typeface="Arial" panose="020B0604020202020204" pitchFamily="34" charset="0"/>
            </a:endParaRPr>
          </a:p>
        </p:txBody>
      </p:sp>
      <p:sp>
        <p:nvSpPr>
          <p:cNvPr id="1669127" name="Rectangle 6"/>
          <p:cNvSpPr>
            <a:spLocks noChangeArrowheads="1"/>
          </p:cNvSpPr>
          <p:nvPr userDrawn="1"/>
        </p:nvSpPr>
        <p:spPr bwMode="black">
          <a:xfrm>
            <a:off x="468330" y="6604571"/>
            <a:ext cx="3054264" cy="12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defTabSz="1017588" eaLnBrk="0" hangingPunct="0">
              <a:spcBef>
                <a:spcPct val="0"/>
              </a:spcBef>
              <a:defRPr sz="2400">
                <a:solidFill>
                  <a:schemeClr val="tx1"/>
                </a:solidFill>
                <a:latin typeface="Times New Roman" panose="02020603050405020304" pitchFamily="18" charset="0"/>
              </a:defRPr>
            </a:lvl1pPr>
            <a:lvl2pPr marL="827088" indent="-317500" defTabSz="1017588" eaLnBrk="0" hangingPunct="0">
              <a:spcBef>
                <a:spcPct val="0"/>
              </a:spcBef>
              <a:defRPr sz="2400">
                <a:solidFill>
                  <a:schemeClr val="tx1"/>
                </a:solidFill>
                <a:latin typeface="Times New Roman" panose="02020603050405020304" pitchFamily="18" charset="0"/>
              </a:defRPr>
            </a:lvl2pPr>
            <a:lvl3pPr marL="1273175" indent="-255588" defTabSz="1017588" eaLnBrk="0" hangingPunct="0">
              <a:spcBef>
                <a:spcPct val="0"/>
              </a:spcBef>
              <a:defRPr sz="2400">
                <a:solidFill>
                  <a:schemeClr val="tx1"/>
                </a:solidFill>
                <a:latin typeface="Times New Roman" panose="02020603050405020304" pitchFamily="18" charset="0"/>
              </a:defRPr>
            </a:lvl3pPr>
            <a:lvl4pPr marL="1781175" indent="-254000" defTabSz="1017588" eaLnBrk="0" hangingPunct="0">
              <a:spcBef>
                <a:spcPct val="0"/>
              </a:spcBef>
              <a:defRPr sz="2400">
                <a:solidFill>
                  <a:schemeClr val="tx1"/>
                </a:solidFill>
                <a:latin typeface="Times New Roman" panose="02020603050405020304" pitchFamily="18" charset="0"/>
              </a:defRPr>
            </a:lvl4pPr>
            <a:lvl5pPr marL="2290763" indent="-254000" defTabSz="1017588" eaLnBrk="0" hangingPunct="0">
              <a:spcBef>
                <a:spcPct val="0"/>
              </a:spcBef>
              <a:defRPr sz="2400">
                <a:solidFill>
                  <a:schemeClr val="tx1"/>
                </a:solidFill>
                <a:latin typeface="Times New Roman" panose="02020603050405020304" pitchFamily="18" charset="0"/>
              </a:defRPr>
            </a:lvl5pPr>
            <a:lvl6pPr marL="2747963" indent="-254000" defTabSz="1017588" eaLnBrk="0" fontAlgn="base" hangingPunct="0">
              <a:spcBef>
                <a:spcPct val="0"/>
              </a:spcBef>
              <a:spcAft>
                <a:spcPct val="0"/>
              </a:spcAft>
              <a:defRPr sz="2400">
                <a:solidFill>
                  <a:schemeClr val="tx1"/>
                </a:solidFill>
                <a:latin typeface="Times New Roman" panose="02020603050405020304" pitchFamily="18" charset="0"/>
              </a:defRPr>
            </a:lvl6pPr>
            <a:lvl7pPr marL="3205163" indent="-254000" defTabSz="1017588" eaLnBrk="0" fontAlgn="base" hangingPunct="0">
              <a:spcBef>
                <a:spcPct val="0"/>
              </a:spcBef>
              <a:spcAft>
                <a:spcPct val="0"/>
              </a:spcAft>
              <a:defRPr sz="2400">
                <a:solidFill>
                  <a:schemeClr val="tx1"/>
                </a:solidFill>
                <a:latin typeface="Times New Roman" panose="02020603050405020304" pitchFamily="18" charset="0"/>
              </a:defRPr>
            </a:lvl7pPr>
            <a:lvl8pPr marL="3662363" indent="-254000" defTabSz="1017588" eaLnBrk="0" fontAlgn="base" hangingPunct="0">
              <a:spcBef>
                <a:spcPct val="0"/>
              </a:spcBef>
              <a:spcAft>
                <a:spcPct val="0"/>
              </a:spcAft>
              <a:defRPr sz="2400">
                <a:solidFill>
                  <a:schemeClr val="tx1"/>
                </a:solidFill>
                <a:latin typeface="Times New Roman" panose="02020603050405020304" pitchFamily="18" charset="0"/>
              </a:defRPr>
            </a:lvl8pPr>
            <a:lvl9pPr marL="4119563" indent="-254000" defTabSz="1017588"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base" hangingPunct="1">
              <a:spcAft>
                <a:spcPct val="0"/>
              </a:spcAft>
              <a:defRPr/>
            </a:pPr>
            <a:r>
              <a:rPr lang="en-US" altLang="en-US" sz="794" dirty="0">
                <a:solidFill>
                  <a:srgbClr val="000000"/>
                </a:solidFill>
                <a:latin typeface="Arial" panose="020B0604020202020204" pitchFamily="34" charset="0"/>
              </a:rPr>
              <a:t>© 2016 IBM Corporation</a:t>
            </a:r>
          </a:p>
        </p:txBody>
      </p:sp>
      <p:pic>
        <p:nvPicPr>
          <p:cNvPr id="8200" name="Picture 8" descr="Storage Primary CMYK"/>
          <p:cNvPicPr>
            <a:picLocks noChangeAspect="1" noChangeArrowheads="1"/>
          </p:cNvPicPr>
          <p:nvPr userDrawn="1"/>
        </p:nvPicPr>
        <p:blipFill>
          <a:blip r:embed="rId18">
            <a:extLst>
              <a:ext uri="{28A0092B-C50C-407E-A947-70E740481C1C}">
                <a14:useLocalDpi xmlns:a14="http://schemas.microsoft.com/office/drawing/2010/main" val="0"/>
              </a:ext>
            </a:extLst>
          </a:blip>
          <a:srcRect r="38048" b="37657"/>
          <a:stretch>
            <a:fillRect/>
          </a:stretch>
        </p:blipFill>
        <p:spPr bwMode="auto">
          <a:xfrm>
            <a:off x="7286581" y="4983182"/>
            <a:ext cx="1857420" cy="1874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201" name="Picture 9" descr="System Storage"/>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257293" y="270232"/>
            <a:ext cx="1868984" cy="285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1049304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xStyles>
    <p:titleStyle>
      <a:lvl1pPr algn="l" defTabSz="897513" rtl="0" eaLnBrk="0" fontAlgn="base" hangingPunct="0">
        <a:lnSpc>
          <a:spcPct val="85000"/>
        </a:lnSpc>
        <a:spcBef>
          <a:spcPct val="0"/>
        </a:spcBef>
        <a:spcAft>
          <a:spcPct val="0"/>
        </a:spcAft>
        <a:defRPr sz="2117" kern="1200">
          <a:solidFill>
            <a:schemeClr val="tx2"/>
          </a:solidFill>
          <a:latin typeface="+mj-lt"/>
          <a:ea typeface="+mj-ea"/>
          <a:cs typeface="+mj-cs"/>
        </a:defRPr>
      </a:lvl1pPr>
      <a:lvl2pPr algn="l" defTabSz="897513" rtl="0" eaLnBrk="0" fontAlgn="base" hangingPunct="0">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2pPr>
      <a:lvl3pPr algn="l" defTabSz="897513" rtl="0" eaLnBrk="0" fontAlgn="base" hangingPunct="0">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3pPr>
      <a:lvl4pPr algn="l" defTabSz="897513" rtl="0" eaLnBrk="0" fontAlgn="base" hangingPunct="0">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4pPr>
      <a:lvl5pPr algn="l" defTabSz="897513" rtl="0" eaLnBrk="0" fontAlgn="base" hangingPunct="0">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5pPr>
      <a:lvl6pPr marL="403250" algn="l" defTabSz="897513" rtl="0" fontAlgn="base">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6pPr>
      <a:lvl7pPr marL="806501" algn="l" defTabSz="897513" rtl="0" fontAlgn="base">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7pPr>
      <a:lvl8pPr marL="1209751" algn="l" defTabSz="897513" rtl="0" fontAlgn="base">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8pPr>
      <a:lvl9pPr marL="1613002" algn="l" defTabSz="897513" rtl="0" fontAlgn="base">
        <a:lnSpc>
          <a:spcPct val="85000"/>
        </a:lnSpc>
        <a:spcBef>
          <a:spcPct val="0"/>
        </a:spcBef>
        <a:spcAft>
          <a:spcPct val="0"/>
        </a:spcAft>
        <a:defRPr sz="2117">
          <a:solidFill>
            <a:schemeClr val="tx2"/>
          </a:solidFill>
          <a:latin typeface="Arial" panose="020B0604020202020204" pitchFamily="34" charset="0"/>
          <a:ea typeface="MS PGothic" panose="020B0600070205080204" pitchFamily="34" charset="-128"/>
          <a:cs typeface="Arial" panose="020B0604020202020204" pitchFamily="34" charset="0"/>
        </a:defRPr>
      </a:lvl9pPr>
    </p:titleStyle>
    <p:bodyStyle>
      <a:lvl1pPr marL="173622" indent="-173622" algn="l" defTabSz="897513" rtl="0" eaLnBrk="0" fontAlgn="base" hangingPunct="0">
        <a:spcBef>
          <a:spcPct val="20000"/>
        </a:spcBef>
        <a:spcAft>
          <a:spcPct val="0"/>
        </a:spcAft>
        <a:buClr>
          <a:schemeClr val="tx1"/>
        </a:buClr>
        <a:buFont typeface="Wingdings" panose="05000000000000000000" pitchFamily="2" charset="2"/>
        <a:buChar char="§"/>
        <a:defRPr sz="1764" kern="1200">
          <a:solidFill>
            <a:srgbClr val="000000"/>
          </a:solidFill>
          <a:latin typeface="+mn-lt"/>
          <a:ea typeface="+mn-ea"/>
          <a:cs typeface="+mn-cs"/>
        </a:defRPr>
      </a:lvl1pPr>
      <a:lvl2pPr marL="506863" indent="-221228" algn="l" defTabSz="897513" rtl="0" eaLnBrk="0" fontAlgn="base" hangingPunct="0">
        <a:spcBef>
          <a:spcPct val="20000"/>
        </a:spcBef>
        <a:spcAft>
          <a:spcPct val="0"/>
        </a:spcAft>
        <a:buClr>
          <a:schemeClr val="tx1"/>
        </a:buClr>
        <a:buFont typeface="Symbol" panose="05050102010706020507" pitchFamily="18" charset="2"/>
        <a:buChar char="-"/>
        <a:defRPr kern="1200">
          <a:solidFill>
            <a:srgbClr val="000000"/>
          </a:solidFill>
          <a:latin typeface="+mn-lt"/>
          <a:ea typeface="+mn-ea"/>
          <a:cs typeface="+mn-cs"/>
        </a:defRPr>
      </a:lvl2pPr>
      <a:lvl3pPr marL="732292" indent="-110614" algn="l" defTabSz="897513" rtl="0" eaLnBrk="0" fontAlgn="base" hangingPunct="0">
        <a:spcBef>
          <a:spcPct val="20000"/>
        </a:spcBef>
        <a:spcAft>
          <a:spcPct val="0"/>
        </a:spcAft>
        <a:buClr>
          <a:schemeClr val="tx1"/>
        </a:buClr>
        <a:buChar char="•"/>
        <a:defRPr sz="1411" kern="1200">
          <a:solidFill>
            <a:srgbClr val="000000"/>
          </a:solidFill>
          <a:latin typeface="+mn-lt"/>
          <a:ea typeface="+mn-ea"/>
          <a:cs typeface="+mn-cs"/>
        </a:defRPr>
      </a:lvl3pPr>
      <a:lvl4pPr marL="1404376" indent="-172222" algn="l" defTabSz="897513" rtl="0" eaLnBrk="0" fontAlgn="base" hangingPunct="0">
        <a:spcBef>
          <a:spcPct val="20000"/>
        </a:spcBef>
        <a:spcAft>
          <a:spcPct val="0"/>
        </a:spcAft>
        <a:buClr>
          <a:schemeClr val="tx1"/>
        </a:buClr>
        <a:buChar char="•"/>
        <a:defRPr sz="1411" kern="1200">
          <a:solidFill>
            <a:srgbClr val="000000"/>
          </a:solidFill>
          <a:latin typeface="+mn-lt"/>
          <a:ea typeface="+mn-ea"/>
          <a:cs typeface="+mn-cs"/>
        </a:defRPr>
      </a:lvl4pPr>
      <a:lvl5pPr marL="1688611" indent="-8401" algn="l" defTabSz="897513" rtl="0" eaLnBrk="0" fontAlgn="base" hangingPunct="0">
        <a:spcBef>
          <a:spcPct val="20000"/>
        </a:spcBef>
        <a:spcAft>
          <a:spcPct val="0"/>
        </a:spcAft>
        <a:buClr>
          <a:schemeClr val="tx1"/>
        </a:buClr>
        <a:defRPr sz="1147" kern="1200">
          <a:solidFill>
            <a:srgbClr val="000000"/>
          </a:solidFill>
          <a:latin typeface="+mn-lt"/>
          <a:ea typeface="+mn-ea"/>
          <a:cs typeface="+mn-cs"/>
        </a:defRPr>
      </a:lvl5pPr>
      <a:lvl6pPr marL="2217877" indent="-201625" algn="l" defTabSz="806501"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6pPr>
      <a:lvl7pPr marL="2621128" indent="-201625" algn="l" defTabSz="806501"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7pPr>
      <a:lvl8pPr marL="3024378" indent="-201625" algn="l" defTabSz="806501"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8pPr>
      <a:lvl9pPr marL="3427628" indent="-201625" algn="l" defTabSz="806501" rtl="0" eaLnBrk="1" latinLnBrk="0" hangingPunct="1">
        <a:lnSpc>
          <a:spcPct val="90000"/>
        </a:lnSpc>
        <a:spcBef>
          <a:spcPts val="441"/>
        </a:spcBef>
        <a:buFont typeface="Arial" panose="020B0604020202020204" pitchFamily="34" charset="0"/>
        <a:buChar char="•"/>
        <a:defRPr sz="1588" kern="1200">
          <a:solidFill>
            <a:schemeClr val="tx1"/>
          </a:solidFill>
          <a:latin typeface="+mn-lt"/>
          <a:ea typeface="+mn-ea"/>
          <a:cs typeface="+mn-cs"/>
        </a:defRPr>
      </a:lvl9pPr>
    </p:bodyStyle>
    <p:otherStyle>
      <a:defPPr>
        <a:defRPr lang="en-US"/>
      </a:defPPr>
      <a:lvl1pPr marL="0" algn="l" defTabSz="806501" rtl="0" eaLnBrk="1" latinLnBrk="0" hangingPunct="1">
        <a:defRPr sz="1588" kern="1200">
          <a:solidFill>
            <a:schemeClr val="tx1"/>
          </a:solidFill>
          <a:latin typeface="+mn-lt"/>
          <a:ea typeface="+mn-ea"/>
          <a:cs typeface="+mn-cs"/>
        </a:defRPr>
      </a:lvl1pPr>
      <a:lvl2pPr marL="403250" algn="l" defTabSz="806501" rtl="0" eaLnBrk="1" latinLnBrk="0" hangingPunct="1">
        <a:defRPr sz="1588" kern="1200">
          <a:solidFill>
            <a:schemeClr val="tx1"/>
          </a:solidFill>
          <a:latin typeface="+mn-lt"/>
          <a:ea typeface="+mn-ea"/>
          <a:cs typeface="+mn-cs"/>
        </a:defRPr>
      </a:lvl2pPr>
      <a:lvl3pPr marL="806501" algn="l" defTabSz="806501" rtl="0" eaLnBrk="1" latinLnBrk="0" hangingPunct="1">
        <a:defRPr sz="1588" kern="1200">
          <a:solidFill>
            <a:schemeClr val="tx1"/>
          </a:solidFill>
          <a:latin typeface="+mn-lt"/>
          <a:ea typeface="+mn-ea"/>
          <a:cs typeface="+mn-cs"/>
        </a:defRPr>
      </a:lvl3pPr>
      <a:lvl4pPr marL="1209751" algn="l" defTabSz="806501" rtl="0" eaLnBrk="1" latinLnBrk="0" hangingPunct="1">
        <a:defRPr sz="1588" kern="1200">
          <a:solidFill>
            <a:schemeClr val="tx1"/>
          </a:solidFill>
          <a:latin typeface="+mn-lt"/>
          <a:ea typeface="+mn-ea"/>
          <a:cs typeface="+mn-cs"/>
        </a:defRPr>
      </a:lvl4pPr>
      <a:lvl5pPr marL="1613002" algn="l" defTabSz="806501" rtl="0" eaLnBrk="1" latinLnBrk="0" hangingPunct="1">
        <a:defRPr sz="1588" kern="1200">
          <a:solidFill>
            <a:schemeClr val="tx1"/>
          </a:solidFill>
          <a:latin typeface="+mn-lt"/>
          <a:ea typeface="+mn-ea"/>
          <a:cs typeface="+mn-cs"/>
        </a:defRPr>
      </a:lvl5pPr>
      <a:lvl6pPr marL="2016252" algn="l" defTabSz="806501" rtl="0" eaLnBrk="1" latinLnBrk="0" hangingPunct="1">
        <a:defRPr sz="1588" kern="1200">
          <a:solidFill>
            <a:schemeClr val="tx1"/>
          </a:solidFill>
          <a:latin typeface="+mn-lt"/>
          <a:ea typeface="+mn-ea"/>
          <a:cs typeface="+mn-cs"/>
        </a:defRPr>
      </a:lvl6pPr>
      <a:lvl7pPr marL="2419502" algn="l" defTabSz="806501" rtl="0" eaLnBrk="1" latinLnBrk="0" hangingPunct="1">
        <a:defRPr sz="1588" kern="1200">
          <a:solidFill>
            <a:schemeClr val="tx1"/>
          </a:solidFill>
          <a:latin typeface="+mn-lt"/>
          <a:ea typeface="+mn-ea"/>
          <a:cs typeface="+mn-cs"/>
        </a:defRPr>
      </a:lvl7pPr>
      <a:lvl8pPr marL="2822753" algn="l" defTabSz="806501" rtl="0" eaLnBrk="1" latinLnBrk="0" hangingPunct="1">
        <a:defRPr sz="1588" kern="1200">
          <a:solidFill>
            <a:schemeClr val="tx1"/>
          </a:solidFill>
          <a:latin typeface="+mn-lt"/>
          <a:ea typeface="+mn-ea"/>
          <a:cs typeface="+mn-cs"/>
        </a:defRPr>
      </a:lvl8pPr>
      <a:lvl9pPr marL="3226003" algn="l" defTabSz="806501" rtl="0" eaLnBrk="1" latinLnBrk="0" hangingPunct="1">
        <a:defRPr sz="15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german.cancio@cern.ch"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30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32.tiff"/><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tiff"/><Relationship Id="rId4" Type="http://schemas.openxmlformats.org/officeDocument/2006/relationships/image" Target="../media/image34.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7.xml"/><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38.png"/><Relationship Id="rId11" Type="http://schemas.openxmlformats.org/officeDocument/2006/relationships/image" Target="../media/image410.png"/><Relationship Id="rId5" Type="http://schemas.openxmlformats.org/officeDocument/2006/relationships/image" Target="../media/image37.png"/><Relationship Id="rId10" Type="http://schemas.openxmlformats.org/officeDocument/2006/relationships/image" Target="../media/image400.png"/><Relationship Id="rId4" Type="http://schemas.openxmlformats.org/officeDocument/2006/relationships/image" Target="../media/image36.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42.png"/><Relationship Id="rId5" Type="http://schemas.openxmlformats.org/officeDocument/2006/relationships/image" Target="../media/image41.tiff"/><Relationship Id="rId4" Type="http://schemas.openxmlformats.org/officeDocument/2006/relationships/image" Target="../media/image4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5.tiff"/><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2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7.xml"/><Relationship Id="rId5" Type="http://schemas.openxmlformats.org/officeDocument/2006/relationships/image" Target="../media/image52.tiff"/><Relationship Id="rId4" Type="http://schemas.openxmlformats.org/officeDocument/2006/relationships/image" Target="../media/image51.tiff"/></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01.ibm.com/support/docview.wss?uid=ssg1S7003556&amp;aid=1"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946" y="1675154"/>
            <a:ext cx="8226854" cy="940443"/>
          </a:xfrm>
        </p:spPr>
        <p:txBody>
          <a:bodyPr>
            <a:noAutofit/>
          </a:bodyPr>
          <a:lstStyle/>
          <a:p>
            <a:pPr algn="ctr"/>
            <a:r>
              <a:rPr lang="en-US" sz="4400" dirty="0"/>
              <a:t>LTO performance</a:t>
            </a:r>
            <a:br>
              <a:rPr lang="en-US" sz="4400" dirty="0"/>
            </a:br>
            <a:r>
              <a:rPr lang="en-US" sz="2800" dirty="0"/>
              <a:t>- Make Tape Reading Great Again - </a:t>
            </a:r>
          </a:p>
        </p:txBody>
      </p:sp>
      <p:sp>
        <p:nvSpPr>
          <p:cNvPr id="6" name="Text Placeholder 5"/>
          <p:cNvSpPr>
            <a:spLocks noGrp="1"/>
          </p:cNvSpPr>
          <p:nvPr>
            <p:ph type="body" idx="10"/>
          </p:nvPr>
        </p:nvSpPr>
        <p:spPr>
          <a:xfrm>
            <a:off x="459946" y="3335244"/>
            <a:ext cx="8339222" cy="3021106"/>
          </a:xfrm>
        </p:spPr>
        <p:txBody>
          <a:bodyPr>
            <a:normAutofit/>
          </a:bodyPr>
          <a:lstStyle/>
          <a:p>
            <a:pPr algn="ctr"/>
            <a:endParaRPr lang="en-US" sz="2800" dirty="0"/>
          </a:p>
          <a:p>
            <a:pPr algn="ctr"/>
            <a:endParaRPr lang="en-US" sz="2800" dirty="0"/>
          </a:p>
          <a:p>
            <a:pPr algn="ctr"/>
            <a:r>
              <a:rPr lang="en-US" sz="2800" dirty="0" err="1"/>
              <a:t>HEPiX</a:t>
            </a:r>
            <a:r>
              <a:rPr lang="en-US" sz="2800" dirty="0"/>
              <a:t> Fall 2018, Barcelona</a:t>
            </a:r>
          </a:p>
          <a:p>
            <a:pPr algn="ctr"/>
            <a:r>
              <a:rPr lang="en-US" sz="2000" dirty="0"/>
              <a:t>Germán Cancio </a:t>
            </a:r>
            <a:r>
              <a:rPr lang="en-US" sz="2000" dirty="0" err="1"/>
              <a:t>Meliá</a:t>
            </a:r>
            <a:r>
              <a:rPr lang="en-US" sz="2000" dirty="0"/>
              <a:t> – CERN IT/ST </a:t>
            </a:r>
            <a:br>
              <a:rPr lang="en-US" sz="2000" dirty="0"/>
            </a:br>
            <a:r>
              <a:rPr lang="en-US" sz="1600" b="1" dirty="0">
                <a:latin typeface="Courier New" panose="02070309020205020404" pitchFamily="49" charset="0"/>
                <a:cs typeface="Courier New" panose="02070309020205020404" pitchFamily="49" charset="0"/>
                <a:hlinkClick r:id="rId3"/>
              </a:rPr>
              <a:t>german.cancio@cern.ch</a:t>
            </a:r>
            <a:endParaRPr lang="en-US" sz="1600" b="1" dirty="0">
              <a:latin typeface="Courier New" panose="02070309020205020404" pitchFamily="49" charset="0"/>
              <a:cs typeface="Courier New" panose="02070309020205020404" pitchFamily="49" charset="0"/>
            </a:endParaRPr>
          </a:p>
          <a:p>
            <a:pPr algn="ctr"/>
            <a:endParaRPr lang="en-US" sz="2800" b="1" dirty="0">
              <a:latin typeface="Courier New"/>
              <a:cs typeface="Courier New"/>
            </a:endParaRPr>
          </a:p>
        </p:txBody>
      </p:sp>
      <p:sp>
        <p:nvSpPr>
          <p:cNvPr id="9" name="Slide Number Placeholder 5"/>
          <p:cNvSpPr>
            <a:spLocks noGrp="1"/>
          </p:cNvSpPr>
          <p:nvPr>
            <p:ph type="sldNum" sz="quarter" idx="4"/>
          </p:nvPr>
        </p:nvSpPr>
        <p:spPr>
          <a:xfrm>
            <a:off x="8185376" y="6356350"/>
            <a:ext cx="501424" cy="365125"/>
          </a:xfrm>
        </p:spPr>
        <p:txBody>
          <a:bodyPr/>
          <a:lstStyle/>
          <a:p>
            <a:fld id="{17918391-D411-FE40-AAD7-861AE5233E0E}" type="slidenum">
              <a:rPr lang="en-US" smtClean="0"/>
              <a:pPr/>
              <a:t>1</a:t>
            </a:fld>
            <a:endParaRPr lang="en-US" dirty="0"/>
          </a:p>
        </p:txBody>
      </p:sp>
      <p:pic>
        <p:nvPicPr>
          <p:cNvPr id="3" name="Picture 2">
            <a:extLst>
              <a:ext uri="{FF2B5EF4-FFF2-40B4-BE49-F238E27FC236}">
                <a16:creationId xmlns:a16="http://schemas.microsoft.com/office/drawing/2014/main" id="{373FC4CF-DD5B-5F48-A602-8E42A33B102A}"/>
              </a:ext>
            </a:extLst>
          </p:cNvPr>
          <p:cNvPicPr>
            <a:picLocks noChangeAspect="1"/>
          </p:cNvPicPr>
          <p:nvPr/>
        </p:nvPicPr>
        <p:blipFill>
          <a:blip r:embed="rId4"/>
          <a:stretch>
            <a:fillRect/>
          </a:stretch>
        </p:blipFill>
        <p:spPr>
          <a:xfrm>
            <a:off x="3194457" y="3192451"/>
            <a:ext cx="2870200" cy="1257300"/>
          </a:xfrm>
          <a:prstGeom prst="rect">
            <a:avLst/>
          </a:prstGeom>
        </p:spPr>
      </p:pic>
      <p:sp>
        <p:nvSpPr>
          <p:cNvPr id="4" name="TextBox 3">
            <a:extLst>
              <a:ext uri="{FF2B5EF4-FFF2-40B4-BE49-F238E27FC236}">
                <a16:creationId xmlns:a16="http://schemas.microsoft.com/office/drawing/2014/main" id="{E90BA19B-2D75-884F-BFD0-31F47777E4A4}"/>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3705753247"/>
      </p:ext>
    </p:extLst>
  </p:cSld>
  <p:clrMapOvr>
    <a:masterClrMapping/>
  </p:clrMapOvr>
  <mc:AlternateContent xmlns:mc="http://schemas.openxmlformats.org/markup-compatibility/2006" xmlns:p14="http://schemas.microsoft.com/office/powerpoint/2010/main">
    <mc:Choice Requires="p14">
      <p:transition spd="med" p14:dur="700" advTm="2463">
        <p:fade/>
      </p:transition>
    </mc:Choice>
    <mc:Fallback xmlns="">
      <p:transition spd="med" advTm="2463">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 Physical location of segments (I)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3991" y="1004118"/>
                <a:ext cx="8793272" cy="4667421"/>
              </a:xfrm>
            </p:spPr>
            <p:txBody>
              <a:bodyPr>
                <a:noAutofit/>
              </a:bodyPr>
              <a:lstStyle/>
              <a:p>
                <a:pPr marL="36576" indent="0">
                  <a:buNone/>
                </a:pPr>
                <a:r>
                  <a:rPr lang="en-US" sz="2000" dirty="0"/>
                  <a:t>There is no drive call providing a logical block-&gt;physical location mapping: you need to implement this yourself</a:t>
                </a:r>
              </a:p>
              <a:p>
                <a:r>
                  <a:rPr lang="en-US" sz="2000" dirty="0"/>
                  <a:t>First approximation: Use general characteristics of each tape type (LTO-7, LTO-7M, LTO-8) and deduce physical layout of its segments based on each tape’s occupancy</a:t>
                </a:r>
              </a:p>
              <a:p>
                <a:pPr marL="448056" lvl="1" indent="0">
                  <a:buNone/>
                </a:pPr>
                <a:r>
                  <a:rPr lang="en-US" sz="1800" dirty="0"/>
                  <a:t> assume tapes are completely filled -&gt; e.g. 168 wraps for LTO-7M</a:t>
                </a:r>
              </a:p>
              <a:p>
                <a:pPr lvl="2"/>
                <a:r>
                  <a:rPr lang="en-US" sz="1600" dirty="0"/>
                  <a:t>Average blocks/wrap for a given tape: </a:t>
                </a:r>
                <a14:m>
                  <m:oMath xmlns:m="http://schemas.openxmlformats.org/officeDocument/2006/math">
                    <m:r>
                      <a:rPr lang="en-US" sz="1600" i="1">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𝑝𝑡</m:t>
                    </m:r>
                    <m:r>
                      <a:rPr lang="en-US" sz="1600" b="0" i="0"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m:rPr>
                            <m:sty m:val="p"/>
                          </m:rPr>
                          <a:rPr lang="el-GR" sz="1600" i="1" smtClean="0">
                            <a:latin typeface="Cambria Math" panose="02040503050406030204" pitchFamily="18" charset="0"/>
                            <a:ea typeface="Cambria Math" panose="02040503050406030204" pitchFamily="18" charset="0"/>
                          </a:rPr>
                          <m:t>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𝑏𝑙𝑜𝑐𝑘𝑠</m:t>
                        </m:r>
                      </m:num>
                      <m:den>
                        <m:r>
                          <m:rPr>
                            <m:sty m:val="p"/>
                          </m:rPr>
                          <a:rPr lang="el-GR" sz="1600" b="0" i="1" smtClean="0">
                            <a:latin typeface="Cambria Math" panose="02040503050406030204" pitchFamily="18" charset="0"/>
                            <a:ea typeface="Cambria Math" panose="02040503050406030204" pitchFamily="18" charset="0"/>
                          </a:rPr>
                          <m:t>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𝑤𝑟𝑎𝑝𝑠</m:t>
                        </m:r>
                      </m:den>
                    </m:f>
                  </m:oMath>
                </a14:m>
                <a:r>
                  <a:rPr lang="en-US" sz="1600" dirty="0"/>
                  <a:t> </a:t>
                </a:r>
              </a:p>
              <a:p>
                <a:pPr lvl="2"/>
                <a14:m>
                  <m:oMath xmlns:m="http://schemas.openxmlformats.org/officeDocument/2006/math">
                    <m:r>
                      <a:rPr lang="en-US" sz="1600" i="1" dirty="0" smtClean="0">
                        <a:latin typeface="Cambria Math" panose="02040503050406030204" pitchFamily="18" charset="0"/>
                      </a:rPr>
                      <m:t>𝑤𝑟𝑎𝑝</m:t>
                    </m:r>
                    <m:d>
                      <m:dPr>
                        <m:ctrlPr>
                          <a:rPr lang="en-US" sz="160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m:t>
                    </m:r>
                    <m:d>
                      <m:dPr>
                        <m:begChr m:val="⌊"/>
                        <m:endChr m:val="⌋"/>
                        <m:ctrlPr>
                          <a:rPr lang="en-US" sz="1600" i="1" dirty="0" smtClean="0">
                            <a:latin typeface="Cambria Math" panose="02040503050406030204" pitchFamily="18" charset="0"/>
                          </a:rPr>
                        </m:ctrlPr>
                      </m:dPr>
                      <m:e>
                        <m:f>
                          <m:fPr>
                            <m:ctrlPr>
                              <a:rPr lang="en-US" sz="1600" i="1" dirty="0">
                                <a:latin typeface="Cambria Math" panose="02040503050406030204" pitchFamily="18" charset="0"/>
                              </a:rPr>
                            </m:ctrlPr>
                          </m:fPr>
                          <m:num>
                            <m:r>
                              <a:rPr lang="en-US" sz="1600" i="1" dirty="0" err="1">
                                <a:latin typeface="Cambria Math" panose="02040503050406030204" pitchFamily="18" charset="0"/>
                              </a:rPr>
                              <m:t>𝑏𝑙𝑜𝑐𝑘</m:t>
                            </m:r>
                            <m:r>
                              <a:rPr lang="en-US" sz="1600" i="1" baseline="-25000" dirty="0">
                                <a:latin typeface="Cambria Math" panose="02040503050406030204" pitchFamily="18" charset="0"/>
                              </a:rPr>
                              <m:t>𝑖</m:t>
                            </m:r>
                          </m:num>
                          <m:den>
                            <m:r>
                              <a:rPr lang="en-US" sz="1600" i="1" dirty="0" err="1">
                                <a:latin typeface="Cambria Math" panose="02040503050406030204" pitchFamily="18" charset="0"/>
                              </a:rPr>
                              <m:t>𝑏𝑝𝑡</m:t>
                            </m:r>
                          </m:den>
                        </m:f>
                      </m:e>
                    </m:d>
                    <m:r>
                      <a:rPr lang="en-US" sz="1600" i="1" dirty="0" smtClean="0">
                        <a:latin typeface="Cambria Math" panose="02040503050406030204" pitchFamily="18" charset="0"/>
                      </a:rPr>
                      <m:t> ;</m:t>
                    </m:r>
                    <m:r>
                      <a:rPr lang="en-US" sz="1600" b="0" i="1" dirty="0" smtClean="0">
                        <a:latin typeface="Cambria Math" panose="02040503050406030204" pitchFamily="18" charset="0"/>
                      </a:rPr>
                      <m:t>𝑙𝑜𝑛𝑔𝑖𝑡</m:t>
                    </m:r>
                    <m:d>
                      <m:dPr>
                        <m:ctrlPr>
                          <a:rPr lang="en-US" sz="1600" b="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 </m:t>
                    </m:r>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r>
                      <a:rPr lang="en-US" sz="1600" i="1" dirty="0" smtClean="0">
                        <a:latin typeface="Cambria Math" panose="02040503050406030204" pitchFamily="18" charset="0"/>
                      </a:rPr>
                      <m:t> </m:t>
                    </m:r>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i="1" dirty="0" err="1" smtClean="0">
                        <a:latin typeface="Cambria Math" panose="02040503050406030204" pitchFamily="18" charset="0"/>
                      </a:rPr>
                      <m:t>𝑏𝑝𝑡</m:t>
                    </m:r>
                  </m:oMath>
                </a14:m>
                <a:r>
                  <a:rPr lang="en-US" sz="1600" dirty="0"/>
                  <a:t> </a:t>
                </a:r>
              </a:p>
              <a:p>
                <a:pPr lvl="2"/>
                <a14:m>
                  <m:oMath xmlns:m="http://schemas.openxmlformats.org/officeDocument/2006/math">
                    <m:r>
                      <a:rPr lang="en-US" sz="1600" i="1" dirty="0" smtClean="0">
                        <a:latin typeface="Cambria Math" panose="02040503050406030204" pitchFamily="18" charset="0"/>
                      </a:rPr>
                      <m:t>𝑑𝑖𝑟</m:t>
                    </m:r>
                    <m:d>
                      <m:dPr>
                        <m:ctrlPr>
                          <a:rPr lang="en-US" sz="160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m:t>
                    </m:r>
                    <m:r>
                      <a:rPr lang="en-US" sz="1600" b="0" i="1" dirty="0" smtClean="0">
                        <a:latin typeface="Cambria Math" panose="02040503050406030204" pitchFamily="18" charset="0"/>
                      </a:rPr>
                      <m:t>𝑤𝑟𝑎𝑝</m:t>
                    </m:r>
                    <m:d>
                      <m:dPr>
                        <m:ctrlPr>
                          <a:rPr lang="en-US" sz="1600" b="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 2</m:t>
                    </m:r>
                  </m:oMath>
                </a14:m>
                <a:endParaRPr lang="en-US" sz="1600" dirty="0"/>
              </a:p>
              <a:p>
                <a:r>
                  <a:rPr lang="en-US" sz="2000" dirty="0"/>
                  <a:t>Advantages: trivial to implement</a:t>
                </a:r>
              </a:p>
              <a:p>
                <a:r>
                  <a:rPr lang="en-US" sz="2000" dirty="0"/>
                  <a:t>Drawbacks: not very accurate as the number of filled wraps varies from tape to tape, and there might be reserved wraps. Blocks per wrap also may change depending on </a:t>
                </a:r>
                <a:r>
                  <a:rPr lang="en-US" sz="2000" u="sng" dirty="0"/>
                  <a:t>compression variance </a:t>
                </a:r>
                <a:r>
                  <a:rPr lang="en-US" sz="2000" dirty="0"/>
                  <a:t>(“accordion tapes”), write rate adaptation, bad media areas, etc. =&gt; All errors accumulate over 160+ wraps!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3991" y="1004118"/>
                <a:ext cx="8793272" cy="4667421"/>
              </a:xfrm>
              <a:blipFill>
                <a:blip r:embed="rId4"/>
                <a:stretch>
                  <a:fillRect l="-289" t="-542" r="-289" b="-12737"/>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17918391-D411-FE40-AAD7-861AE5233E0E}" type="slidenum">
              <a:rPr lang="en-US" smtClean="0"/>
              <a:pPr/>
              <a:t>10</a:t>
            </a:fld>
            <a:endParaRPr lang="en-US" dirty="0"/>
          </a:p>
        </p:txBody>
      </p:sp>
      <p:sp>
        <p:nvSpPr>
          <p:cNvPr id="5" name="TextBox 4">
            <a:extLst>
              <a:ext uri="{FF2B5EF4-FFF2-40B4-BE49-F238E27FC236}">
                <a16:creationId xmlns:a16="http://schemas.microsoft.com/office/drawing/2014/main" id="{10C039EA-0636-9541-9577-C0CEF9197FF8}"/>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62759469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1593BD-629E-0A49-9908-0E64B96BAF75}"/>
                  </a:ext>
                </a:extLst>
              </p:cNvPr>
              <p:cNvSpPr>
                <a:spLocks noGrp="1"/>
              </p:cNvSpPr>
              <p:nvPr>
                <p:ph idx="1"/>
              </p:nvPr>
            </p:nvSpPr>
            <p:spPr>
              <a:xfrm>
                <a:off x="173991" y="1004118"/>
                <a:ext cx="8793272" cy="4667421"/>
              </a:xfrm>
            </p:spPr>
            <p:txBody>
              <a:bodyPr>
                <a:noAutofit/>
              </a:bodyPr>
              <a:lstStyle/>
              <a:p>
                <a:pPr marL="36576" indent="0">
                  <a:buNone/>
                </a:pPr>
                <a:r>
                  <a:rPr lang="en-US" sz="2000" dirty="0"/>
                  <a:t>There is no drive call providing a logical block-&gt;physical location mapping: you need to implement this yourself</a:t>
                </a:r>
              </a:p>
              <a:p>
                <a:r>
                  <a:rPr lang="en-US" sz="2000" dirty="0"/>
                  <a:t>First approximation: Use general characteristics of each tape type (LTO-7, LTO-7M, LTO-8) and deduce physical layout of its segments based on each tape’s occupancy</a:t>
                </a:r>
              </a:p>
              <a:p>
                <a:pPr marL="448056" lvl="1" indent="0">
                  <a:buNone/>
                </a:pPr>
                <a:r>
                  <a:rPr lang="en-US" sz="1800" dirty="0"/>
                  <a:t> assume tapes are completely filled -&gt; e.g. 168 wraps for LTO-7M</a:t>
                </a:r>
              </a:p>
              <a:p>
                <a:pPr lvl="2"/>
                <a:r>
                  <a:rPr lang="en-US" sz="1600" dirty="0"/>
                  <a:t>Average blocks/wrap for a given tape: </a:t>
                </a:r>
                <a14:m>
                  <m:oMath xmlns:m="http://schemas.openxmlformats.org/officeDocument/2006/math">
                    <m:r>
                      <a:rPr lang="en-US" sz="1600" i="1">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𝑝𝑡</m:t>
                    </m:r>
                    <m:r>
                      <a:rPr lang="en-US" sz="1600" b="0" i="0" smtClean="0">
                        <a:latin typeface="Cambria Math" panose="02040503050406030204" pitchFamily="18" charset="0"/>
                        <a:ea typeface="Cambria Math" panose="02040503050406030204" pitchFamily="18" charset="0"/>
                      </a:rPr>
                      <m:t>= </m:t>
                    </m:r>
                    <m:f>
                      <m:fPr>
                        <m:ctrlPr>
                          <a:rPr lang="en-US" sz="1600" b="0" i="1" smtClean="0">
                            <a:latin typeface="Cambria Math" panose="02040503050406030204" pitchFamily="18" charset="0"/>
                            <a:ea typeface="Cambria Math" panose="02040503050406030204" pitchFamily="18" charset="0"/>
                          </a:rPr>
                        </m:ctrlPr>
                      </m:fPr>
                      <m:num>
                        <m:r>
                          <m:rPr>
                            <m:sty m:val="p"/>
                          </m:rPr>
                          <a:rPr lang="el-GR" sz="1600" i="1" smtClean="0">
                            <a:latin typeface="Cambria Math" panose="02040503050406030204" pitchFamily="18" charset="0"/>
                            <a:ea typeface="Cambria Math" panose="02040503050406030204" pitchFamily="18" charset="0"/>
                          </a:rPr>
                          <m:t>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𝑏𝑙𝑜𝑐𝑘𝑠</m:t>
                        </m:r>
                      </m:num>
                      <m:den>
                        <m:r>
                          <m:rPr>
                            <m:sty m:val="p"/>
                          </m:rPr>
                          <a:rPr lang="el-GR" sz="1600" b="0" i="1" smtClean="0">
                            <a:latin typeface="Cambria Math" panose="02040503050406030204" pitchFamily="18" charset="0"/>
                            <a:ea typeface="Cambria Math" panose="02040503050406030204" pitchFamily="18" charset="0"/>
                          </a:rPr>
                          <m:t>Σ</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𝑤𝑟𝑎𝑝𝑠</m:t>
                        </m:r>
                      </m:den>
                    </m:f>
                  </m:oMath>
                </a14:m>
                <a:r>
                  <a:rPr lang="en-US" sz="1600" dirty="0"/>
                  <a:t> </a:t>
                </a:r>
              </a:p>
              <a:p>
                <a:pPr lvl="2"/>
                <a14:m>
                  <m:oMath xmlns:m="http://schemas.openxmlformats.org/officeDocument/2006/math">
                    <m:r>
                      <a:rPr lang="en-US" sz="1600" i="1" dirty="0" smtClean="0">
                        <a:latin typeface="Cambria Math" panose="02040503050406030204" pitchFamily="18" charset="0"/>
                      </a:rPr>
                      <m:t>𝑤𝑟𝑎𝑝</m:t>
                    </m:r>
                    <m:d>
                      <m:dPr>
                        <m:ctrlPr>
                          <a:rPr lang="en-US" sz="160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m:t>
                    </m:r>
                    <m:d>
                      <m:dPr>
                        <m:begChr m:val="⌊"/>
                        <m:endChr m:val="⌋"/>
                        <m:ctrlPr>
                          <a:rPr lang="en-US" sz="1600" i="1" dirty="0" smtClean="0">
                            <a:latin typeface="Cambria Math" panose="02040503050406030204" pitchFamily="18" charset="0"/>
                          </a:rPr>
                        </m:ctrlPr>
                      </m:dPr>
                      <m:e>
                        <m:f>
                          <m:fPr>
                            <m:ctrlPr>
                              <a:rPr lang="en-US" sz="1600" i="1" dirty="0">
                                <a:latin typeface="Cambria Math" panose="02040503050406030204" pitchFamily="18" charset="0"/>
                              </a:rPr>
                            </m:ctrlPr>
                          </m:fPr>
                          <m:num>
                            <m:r>
                              <a:rPr lang="en-US" sz="1600" i="1" dirty="0" err="1">
                                <a:latin typeface="Cambria Math" panose="02040503050406030204" pitchFamily="18" charset="0"/>
                              </a:rPr>
                              <m:t>𝑏𝑙𝑜𝑐𝑘</m:t>
                            </m:r>
                            <m:r>
                              <a:rPr lang="en-US" sz="1600" i="1" baseline="-25000" dirty="0">
                                <a:latin typeface="Cambria Math" panose="02040503050406030204" pitchFamily="18" charset="0"/>
                              </a:rPr>
                              <m:t>𝑖</m:t>
                            </m:r>
                          </m:num>
                          <m:den>
                            <m:r>
                              <a:rPr lang="en-US" sz="1600" i="1" dirty="0" err="1">
                                <a:latin typeface="Cambria Math" panose="02040503050406030204" pitchFamily="18" charset="0"/>
                              </a:rPr>
                              <m:t>𝑏𝑝𝑡</m:t>
                            </m:r>
                          </m:den>
                        </m:f>
                      </m:e>
                    </m:d>
                    <m:r>
                      <a:rPr lang="en-US" sz="1600" i="1" dirty="0" smtClean="0">
                        <a:latin typeface="Cambria Math" panose="02040503050406030204" pitchFamily="18" charset="0"/>
                      </a:rPr>
                      <m:t> ;</m:t>
                    </m:r>
                    <m:r>
                      <a:rPr lang="en-US" sz="1600" b="0" i="1" dirty="0" smtClean="0">
                        <a:latin typeface="Cambria Math" panose="02040503050406030204" pitchFamily="18" charset="0"/>
                      </a:rPr>
                      <m:t>𝑙𝑜𝑛𝑔𝑖𝑡</m:t>
                    </m:r>
                    <m:d>
                      <m:dPr>
                        <m:ctrlPr>
                          <a:rPr lang="en-US" sz="1600" b="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 </m:t>
                    </m:r>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r>
                      <a:rPr lang="en-US" sz="1600" i="1" dirty="0" smtClean="0">
                        <a:latin typeface="Cambria Math" panose="02040503050406030204" pitchFamily="18" charset="0"/>
                      </a:rPr>
                      <m:t> </m:t>
                    </m:r>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i="1" dirty="0" err="1" smtClean="0">
                        <a:latin typeface="Cambria Math" panose="02040503050406030204" pitchFamily="18" charset="0"/>
                      </a:rPr>
                      <m:t>𝑏𝑝𝑡</m:t>
                    </m:r>
                  </m:oMath>
                </a14:m>
                <a:r>
                  <a:rPr lang="en-US" sz="1600" dirty="0"/>
                  <a:t> </a:t>
                </a:r>
              </a:p>
              <a:p>
                <a:pPr lvl="2"/>
                <a14:m>
                  <m:oMath xmlns:m="http://schemas.openxmlformats.org/officeDocument/2006/math">
                    <m:r>
                      <a:rPr lang="en-US" sz="1600" i="1" dirty="0" smtClean="0">
                        <a:latin typeface="Cambria Math" panose="02040503050406030204" pitchFamily="18" charset="0"/>
                      </a:rPr>
                      <m:t>𝑑𝑖𝑟</m:t>
                    </m:r>
                    <m:r>
                      <a:rPr lang="en-US" sz="1600" i="1" dirty="0" smtClean="0">
                        <a:latin typeface="Cambria Math" panose="02040503050406030204" pitchFamily="18" charset="0"/>
                      </a:rPr>
                      <m:t>(</m:t>
                    </m:r>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r>
                      <a:rPr lang="en-US" sz="1600" i="1" dirty="0" smtClean="0">
                        <a:latin typeface="Cambria Math" panose="02040503050406030204" pitchFamily="18" charset="0"/>
                      </a:rPr>
                      <m:t>) =</m:t>
                    </m:r>
                    <m:r>
                      <a:rPr lang="en-US" sz="1600" b="0" i="1" dirty="0" smtClean="0">
                        <a:latin typeface="Cambria Math" panose="02040503050406030204" pitchFamily="18" charset="0"/>
                      </a:rPr>
                      <m:t>𝑤𝑟𝑎𝑝</m:t>
                    </m:r>
                    <m:d>
                      <m:dPr>
                        <m:ctrlPr>
                          <a:rPr lang="en-US" sz="1600" b="0" i="1" dirty="0" smtClean="0">
                            <a:latin typeface="Cambria Math" panose="02040503050406030204" pitchFamily="18" charset="0"/>
                          </a:rPr>
                        </m:ctrlPr>
                      </m:dPr>
                      <m:e>
                        <m:r>
                          <a:rPr lang="en-US" sz="1600" i="1" dirty="0" err="1" smtClean="0">
                            <a:latin typeface="Cambria Math" panose="02040503050406030204" pitchFamily="18" charset="0"/>
                          </a:rPr>
                          <m:t>𝑏𝑙𝑜𝑐𝑘</m:t>
                        </m:r>
                        <m:r>
                          <a:rPr lang="en-US" sz="1600" i="1" baseline="-25000" dirty="0" err="1" smtClean="0">
                            <a:latin typeface="Cambria Math" panose="02040503050406030204" pitchFamily="18" charset="0"/>
                          </a:rPr>
                          <m:t>𝑖</m:t>
                        </m:r>
                      </m:e>
                    </m:d>
                    <m:r>
                      <a:rPr lang="en-US" sz="1600" i="1" dirty="0" smtClean="0">
                        <a:latin typeface="Cambria Math" panose="02040503050406030204" pitchFamily="18" charset="0"/>
                      </a:rPr>
                      <m:t>% 2</m:t>
                    </m:r>
                  </m:oMath>
                </a14:m>
                <a:endParaRPr lang="en-US" sz="1600" dirty="0"/>
              </a:p>
              <a:p>
                <a:r>
                  <a:rPr lang="en-US" sz="2000" dirty="0"/>
                  <a:t>Advantages: trivial to implement</a:t>
                </a:r>
              </a:p>
              <a:p>
                <a:r>
                  <a:rPr lang="en-US" sz="2000" dirty="0"/>
                  <a:t>Drawbacks: not very accurate as the number of filled wraps varies from tape to tape, and there might be reserved wraps. Blocks per wrap also may change depending on compression variance (“accordion tapes”), write rate adaptation, bad media areas, etc. =&gt; All errors accumulate over 160+ wraps!</a:t>
                </a:r>
              </a:p>
            </p:txBody>
          </p:sp>
        </mc:Choice>
        <mc:Fallback xmlns="">
          <p:sp>
            <p:nvSpPr>
              <p:cNvPr id="10" name="Content Placeholder 2">
                <a:extLst>
                  <a:ext uri="{FF2B5EF4-FFF2-40B4-BE49-F238E27FC236}">
                    <a16:creationId xmlns:a16="http://schemas.microsoft.com/office/drawing/2014/main" id="{951593BD-629E-0A49-9908-0E64B96BAF75}"/>
                  </a:ext>
                </a:extLst>
              </p:cNvPr>
              <p:cNvSpPr>
                <a:spLocks noGrp="1" noRot="1" noChangeAspect="1" noMove="1" noResize="1" noEditPoints="1" noAdjustHandles="1" noChangeArrowheads="1" noChangeShapeType="1" noTextEdit="1"/>
              </p:cNvSpPr>
              <p:nvPr>
                <p:ph idx="1"/>
              </p:nvPr>
            </p:nvSpPr>
            <p:spPr>
              <a:xfrm>
                <a:off x="173991" y="1004118"/>
                <a:ext cx="8793272" cy="4667421"/>
              </a:xfrm>
              <a:blipFill>
                <a:blip r:embed="rId3"/>
                <a:stretch>
                  <a:fillRect l="-289" t="-542" r="-289" b="-12737"/>
                </a:stretch>
              </a:blipFill>
            </p:spPr>
            <p:txBody>
              <a:bodyPr/>
              <a:lstStyle/>
              <a:p>
                <a:r>
                  <a:rPr lang="en-US">
                    <a:noFill/>
                  </a:rPr>
                  <a:t> </a:t>
                </a:r>
              </a:p>
            </p:txBody>
          </p:sp>
        </mc:Fallback>
      </mc:AlternateContent>
      <p:sp>
        <p:nvSpPr>
          <p:cNvPr id="2" name="Title 1"/>
          <p:cNvSpPr>
            <a:spLocks noGrp="1"/>
          </p:cNvSpPr>
          <p:nvPr>
            <p:ph type="title"/>
          </p:nvPr>
        </p:nvSpPr>
        <p:spPr/>
        <p:txBody>
          <a:bodyPr>
            <a:normAutofit fontScale="90000"/>
          </a:bodyPr>
          <a:lstStyle/>
          <a:p>
            <a:r>
              <a:rPr lang="en-US" dirty="0"/>
              <a:t>1. Physical location of segments (I)</a:t>
            </a:r>
          </a:p>
        </p:txBody>
      </p:sp>
      <p:sp>
        <p:nvSpPr>
          <p:cNvPr id="6" name="Slide Number Placeholder 5"/>
          <p:cNvSpPr>
            <a:spLocks noGrp="1"/>
          </p:cNvSpPr>
          <p:nvPr>
            <p:ph type="sldNum" sz="quarter" idx="4"/>
          </p:nvPr>
        </p:nvSpPr>
        <p:spPr/>
        <p:txBody>
          <a:bodyPr/>
          <a:lstStyle/>
          <a:p>
            <a:fld id="{17918391-D411-FE40-AAD7-861AE5233E0E}" type="slidenum">
              <a:rPr lang="en-US" smtClean="0"/>
              <a:pPr/>
              <a:t>11</a:t>
            </a:fld>
            <a:endParaRPr lang="en-US" dirty="0"/>
          </a:p>
        </p:txBody>
      </p:sp>
      <p:pic>
        <p:nvPicPr>
          <p:cNvPr id="5" name="Picture 4">
            <a:extLst>
              <a:ext uri="{FF2B5EF4-FFF2-40B4-BE49-F238E27FC236}">
                <a16:creationId xmlns:a16="http://schemas.microsoft.com/office/drawing/2014/main" id="{B1F54FB7-A436-134B-8894-F3E1E1490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919" y="1498981"/>
            <a:ext cx="5998369" cy="3370321"/>
          </a:xfrm>
          <a:prstGeom prst="rect">
            <a:avLst/>
          </a:prstGeom>
        </p:spPr>
      </p:pic>
      <p:pic>
        <p:nvPicPr>
          <p:cNvPr id="7" name="Picture 6">
            <a:extLst>
              <a:ext uri="{FF2B5EF4-FFF2-40B4-BE49-F238E27FC236}">
                <a16:creationId xmlns:a16="http://schemas.microsoft.com/office/drawing/2014/main" id="{BD57C402-1672-914B-AC7F-8980C23E7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2919" y="1498981"/>
            <a:ext cx="5998890" cy="3370614"/>
          </a:xfrm>
          <a:prstGeom prst="rect">
            <a:avLst/>
          </a:prstGeom>
        </p:spPr>
      </p:pic>
      <p:sp>
        <p:nvSpPr>
          <p:cNvPr id="8" name="TextBox 7">
            <a:extLst>
              <a:ext uri="{FF2B5EF4-FFF2-40B4-BE49-F238E27FC236}">
                <a16:creationId xmlns:a16="http://schemas.microsoft.com/office/drawing/2014/main" id="{978B6DC5-59EC-F944-8B6F-C86C06941488}"/>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34471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33492"/>
            <a:ext cx="8447065" cy="940443"/>
          </a:xfrm>
        </p:spPr>
        <p:txBody>
          <a:bodyPr>
            <a:normAutofit fontScale="90000"/>
          </a:bodyPr>
          <a:lstStyle/>
          <a:p>
            <a:r>
              <a:rPr lang="en-US" dirty="0"/>
              <a:t>1. Physical location of segments (II)</a:t>
            </a:r>
          </a:p>
        </p:txBody>
      </p:sp>
      <p:sp>
        <p:nvSpPr>
          <p:cNvPr id="3" name="Content Placeholder 2"/>
          <p:cNvSpPr>
            <a:spLocks noGrp="1"/>
          </p:cNvSpPr>
          <p:nvPr>
            <p:ph idx="1"/>
          </p:nvPr>
        </p:nvSpPr>
        <p:spPr>
          <a:xfrm>
            <a:off x="457200" y="1037209"/>
            <a:ext cx="8226854" cy="4667421"/>
          </a:xfrm>
        </p:spPr>
        <p:txBody>
          <a:bodyPr>
            <a:noAutofit/>
          </a:bodyPr>
          <a:lstStyle/>
          <a:p>
            <a:pPr marL="36576" indent="0">
              <a:buNone/>
            </a:pPr>
            <a:r>
              <a:rPr lang="en-US" sz="2000" dirty="0"/>
              <a:t>There is no drive call providing a logical block-&gt;physical location mapping: you need to implement this yourself</a:t>
            </a:r>
          </a:p>
          <a:p>
            <a:r>
              <a:rPr lang="en-US" sz="2000" dirty="0"/>
              <a:t>Second approximation: RTFM… and use the REQUEST SENSE SCSI command to find out the current physical location of the tape head</a:t>
            </a:r>
          </a:p>
          <a:p>
            <a:endParaRPr lang="en-US" sz="2000" dirty="0"/>
          </a:p>
          <a:p>
            <a:endParaRPr lang="en-US" sz="2000" dirty="0"/>
          </a:p>
          <a:p>
            <a:endParaRPr lang="en-US" sz="2000"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12</a:t>
            </a:fld>
            <a:endParaRPr lang="en-US" dirty="0"/>
          </a:p>
        </p:txBody>
      </p:sp>
      <p:grpSp>
        <p:nvGrpSpPr>
          <p:cNvPr id="10" name="Group 9">
            <a:extLst>
              <a:ext uri="{FF2B5EF4-FFF2-40B4-BE49-F238E27FC236}">
                <a16:creationId xmlns:a16="http://schemas.microsoft.com/office/drawing/2014/main" id="{CA0022C1-D038-5242-9038-C49115D46CB2}"/>
              </a:ext>
            </a:extLst>
          </p:cNvPr>
          <p:cNvGrpSpPr/>
          <p:nvPr/>
        </p:nvGrpSpPr>
        <p:grpSpPr>
          <a:xfrm>
            <a:off x="907945" y="2614580"/>
            <a:ext cx="7528143" cy="3171947"/>
            <a:chOff x="907945" y="2614580"/>
            <a:chExt cx="7528143" cy="3171947"/>
          </a:xfrm>
        </p:grpSpPr>
        <p:pic>
          <p:nvPicPr>
            <p:cNvPr id="4" name="Picture 3">
              <a:extLst>
                <a:ext uri="{FF2B5EF4-FFF2-40B4-BE49-F238E27FC236}">
                  <a16:creationId xmlns:a16="http://schemas.microsoft.com/office/drawing/2014/main" id="{A32F4D64-061C-064D-A670-0B561E749478}"/>
                </a:ext>
              </a:extLst>
            </p:cNvPr>
            <p:cNvPicPr>
              <a:picLocks noChangeAspect="1"/>
            </p:cNvPicPr>
            <p:nvPr/>
          </p:nvPicPr>
          <p:blipFill>
            <a:blip r:embed="rId4"/>
            <a:stretch>
              <a:fillRect/>
            </a:stretch>
          </p:blipFill>
          <p:spPr>
            <a:xfrm>
              <a:off x="907945" y="2614580"/>
              <a:ext cx="7528143" cy="1737946"/>
            </a:xfrm>
            <a:prstGeom prst="rect">
              <a:avLst/>
            </a:prstGeom>
          </p:spPr>
        </p:pic>
        <p:pic>
          <p:nvPicPr>
            <p:cNvPr id="5" name="Picture 4">
              <a:extLst>
                <a:ext uri="{FF2B5EF4-FFF2-40B4-BE49-F238E27FC236}">
                  <a16:creationId xmlns:a16="http://schemas.microsoft.com/office/drawing/2014/main" id="{AFC476C7-00D4-A04D-82C5-04384656F615}"/>
                </a:ext>
              </a:extLst>
            </p:cNvPr>
            <p:cNvPicPr>
              <a:picLocks noChangeAspect="1"/>
            </p:cNvPicPr>
            <p:nvPr/>
          </p:nvPicPr>
          <p:blipFill>
            <a:blip r:embed="rId5"/>
            <a:stretch>
              <a:fillRect/>
            </a:stretch>
          </p:blipFill>
          <p:spPr>
            <a:xfrm>
              <a:off x="1039660" y="4626712"/>
              <a:ext cx="7277622" cy="1159815"/>
            </a:xfrm>
            <a:prstGeom prst="rect">
              <a:avLst/>
            </a:prstGeom>
            <a:solidFill>
              <a:srgbClr val="FFFF00">
                <a:alpha val="17000"/>
              </a:srgbClr>
            </a:solidFill>
          </p:spPr>
        </p:pic>
      </p:grpSp>
      <p:sp>
        <p:nvSpPr>
          <p:cNvPr id="7" name="TextBox 6">
            <a:extLst>
              <a:ext uri="{FF2B5EF4-FFF2-40B4-BE49-F238E27FC236}">
                <a16:creationId xmlns:a16="http://schemas.microsoft.com/office/drawing/2014/main" id="{74CB7CB6-3FDB-284F-AEA0-CAA6B1329EF1}"/>
              </a:ext>
            </a:extLst>
          </p:cNvPr>
          <p:cNvSpPr txBox="1"/>
          <p:nvPr/>
        </p:nvSpPr>
        <p:spPr>
          <a:xfrm>
            <a:off x="4672016" y="5834667"/>
            <a:ext cx="4232249" cy="261610"/>
          </a:xfrm>
          <a:prstGeom prst="rect">
            <a:avLst/>
          </a:prstGeom>
          <a:noFill/>
        </p:spPr>
        <p:txBody>
          <a:bodyPr wrap="none" rtlCol="0">
            <a:spAutoFit/>
          </a:bodyPr>
          <a:lstStyle/>
          <a:p>
            <a:r>
              <a:rPr lang="en-US" sz="1100" b="1" dirty="0">
                <a:solidFill>
                  <a:schemeClr val="accent6">
                    <a:lumMod val="50000"/>
                  </a:schemeClr>
                </a:solidFill>
              </a:rPr>
              <a:t>Source: IBM Ultrium LTO Tape Drive SCSI Reference Manual</a:t>
            </a:r>
          </a:p>
        </p:txBody>
      </p:sp>
      <p:sp>
        <p:nvSpPr>
          <p:cNvPr id="8" name="Rectangle 7">
            <a:extLst>
              <a:ext uri="{FF2B5EF4-FFF2-40B4-BE49-F238E27FC236}">
                <a16:creationId xmlns:a16="http://schemas.microsoft.com/office/drawing/2014/main" id="{0662B594-8953-CB49-87F1-883FEE133196}"/>
              </a:ext>
            </a:extLst>
          </p:cNvPr>
          <p:cNvSpPr/>
          <p:nvPr/>
        </p:nvSpPr>
        <p:spPr>
          <a:xfrm>
            <a:off x="4570627" y="5035463"/>
            <a:ext cx="1041033" cy="350729"/>
          </a:xfrm>
          <a:prstGeom prst="rect">
            <a:avLst/>
          </a:prstGeom>
          <a:solidFill>
            <a:srgbClr val="FFFF00">
              <a:alpha val="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899C377-A157-D642-838E-605DA0DF7CB8}"/>
              </a:ext>
            </a:extLst>
          </p:cNvPr>
          <p:cNvSpPr/>
          <p:nvPr/>
        </p:nvSpPr>
        <p:spPr>
          <a:xfrm>
            <a:off x="4378253" y="5412715"/>
            <a:ext cx="1407950" cy="340055"/>
          </a:xfrm>
          <a:prstGeom prst="rect">
            <a:avLst/>
          </a:prstGeom>
          <a:solidFill>
            <a:srgbClr val="FFFF00">
              <a:alpha val="0"/>
            </a:srgbClr>
          </a:solid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869DC5A1-8843-AF45-9879-F1BA3FAC2C6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2906642122"/>
      </p:ext>
    </p:extLst>
  </p:cSld>
  <p:clrMapOvr>
    <a:masterClrMapping/>
  </p:clrMapOvr>
  <mc:AlternateContent xmlns:mc="http://schemas.openxmlformats.org/markup-compatibility/2006" xmlns:p14="http://schemas.microsoft.com/office/powerpoint/2010/main">
    <mc:Choice Requires="p14">
      <p:transition spd="slow" p14:dur="2000" advTm="48767"/>
    </mc:Choice>
    <mc:Fallback xmlns="">
      <p:transition spd="slow" advTm="48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9"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492"/>
            <a:ext cx="8363422" cy="940443"/>
          </a:xfrm>
        </p:spPr>
        <p:txBody>
          <a:bodyPr>
            <a:normAutofit fontScale="90000"/>
          </a:bodyPr>
          <a:lstStyle/>
          <a:p>
            <a:r>
              <a:rPr lang="en-US" dirty="0"/>
              <a:t>1. Physical location of segments (II)</a:t>
            </a:r>
          </a:p>
        </p:txBody>
      </p:sp>
      <p:sp>
        <p:nvSpPr>
          <p:cNvPr id="3" name="Content Placeholder 2"/>
          <p:cNvSpPr>
            <a:spLocks noGrp="1"/>
          </p:cNvSpPr>
          <p:nvPr>
            <p:ph idx="1"/>
          </p:nvPr>
        </p:nvSpPr>
        <p:spPr>
          <a:xfrm>
            <a:off x="457200" y="1037209"/>
            <a:ext cx="8226854" cy="4667421"/>
          </a:xfrm>
        </p:spPr>
        <p:txBody>
          <a:bodyPr>
            <a:noAutofit/>
          </a:bodyPr>
          <a:lstStyle/>
          <a:p>
            <a:pPr marL="36576" indent="0">
              <a:buNone/>
            </a:pPr>
            <a:r>
              <a:rPr lang="en-US" sz="2000" dirty="0"/>
              <a:t>There is no drive call providing a logical block-&gt;physical location mapping: you need to implement this yourself</a:t>
            </a:r>
          </a:p>
          <a:p>
            <a:r>
              <a:rPr lang="en-US" sz="2000" dirty="0"/>
              <a:t>Second approximation: RTFM… and use the REQUEST SENSE SCSI command to find out the current physical location of the tape head</a:t>
            </a:r>
          </a:p>
          <a:p>
            <a:pPr lvl="1"/>
            <a:endParaRPr lang="en-US" sz="1600" dirty="0"/>
          </a:p>
          <a:p>
            <a:pPr lvl="1"/>
            <a:endParaRPr lang="en-US" sz="1600" dirty="0"/>
          </a:p>
          <a:p>
            <a:pPr lvl="1"/>
            <a:endParaRPr lang="en-US" sz="1600" dirty="0"/>
          </a:p>
          <a:p>
            <a:pPr marL="448056" lvl="1" indent="0">
              <a:buNone/>
            </a:pPr>
            <a:endParaRPr lang="en-US" sz="1600" dirty="0"/>
          </a:p>
          <a:p>
            <a:pPr lvl="1"/>
            <a:r>
              <a:rPr lang="en-US" sz="1600" dirty="0"/>
              <a:t>physical wrap: from 0 to 167 (LTO-7M) or 203 (LTO-8)</a:t>
            </a:r>
          </a:p>
          <a:p>
            <a:pPr lvl="1"/>
            <a:r>
              <a:rPr lang="en-US" sz="1600" dirty="0"/>
              <a:t>LPOS (longitudinal position) units: from 0 to 171144, counted from BOT</a:t>
            </a:r>
          </a:p>
          <a:p>
            <a:r>
              <a:rPr lang="en-US" sz="2000" dirty="0"/>
              <a:t>This information can be obtained either during reading or writing - at no noticeable performance loss</a:t>
            </a:r>
          </a:p>
          <a:p>
            <a:pPr lvl="1"/>
            <a:r>
              <a:rPr lang="en-US" sz="1600" dirty="0"/>
              <a:t>Record wrap/LPOS of the beginning or end of each newly written segment and keep it along with </a:t>
            </a:r>
            <a:r>
              <a:rPr lang="en-US" sz="1600" dirty="0" err="1"/>
              <a:t>fseq</a:t>
            </a:r>
            <a:r>
              <a:rPr lang="en-US" sz="1600" dirty="0"/>
              <a:t> and </a:t>
            </a:r>
            <a:r>
              <a:rPr lang="en-US" sz="1600" dirty="0" err="1"/>
              <a:t>blockID</a:t>
            </a:r>
            <a:r>
              <a:rPr lang="en-US" sz="1600" dirty="0"/>
              <a:t> in your tape catalogue</a:t>
            </a:r>
          </a:p>
          <a:p>
            <a:pPr lvl="1"/>
            <a:r>
              <a:rPr lang="en-US" sz="1600" dirty="0"/>
              <a:t>Requires (of course) modifications to your MSS software!</a:t>
            </a:r>
          </a:p>
          <a:p>
            <a:pPr lvl="1"/>
            <a:endParaRPr lang="en-US" sz="1600" dirty="0"/>
          </a:p>
          <a:p>
            <a:endParaRPr lang="en-US" sz="2000" dirty="0"/>
          </a:p>
          <a:p>
            <a:endParaRPr lang="en-US" sz="2000" dirty="0"/>
          </a:p>
          <a:p>
            <a:endParaRPr lang="en-US" sz="2000" dirty="0"/>
          </a:p>
          <a:p>
            <a:endParaRPr lang="en-US" sz="2000"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13</a:t>
            </a:fld>
            <a:endParaRPr lang="en-US" dirty="0"/>
          </a:p>
        </p:txBody>
      </p:sp>
      <p:sp>
        <p:nvSpPr>
          <p:cNvPr id="8" name="TextBox 7">
            <a:extLst>
              <a:ext uri="{FF2B5EF4-FFF2-40B4-BE49-F238E27FC236}">
                <a16:creationId xmlns:a16="http://schemas.microsoft.com/office/drawing/2014/main" id="{60A39924-5E47-EB4D-B7B8-9E000824F515}"/>
              </a:ext>
            </a:extLst>
          </p:cNvPr>
          <p:cNvSpPr txBox="1"/>
          <p:nvPr/>
        </p:nvSpPr>
        <p:spPr>
          <a:xfrm>
            <a:off x="740877" y="2674034"/>
            <a:ext cx="6199133" cy="954107"/>
          </a:xfrm>
          <a:prstGeom prst="rect">
            <a:avLst/>
          </a:prstGeom>
          <a:noFill/>
        </p:spPr>
        <p:txBody>
          <a:bodyPr wrap="none" rtlCol="0">
            <a:spAutoFit/>
          </a:bodyPr>
          <a:lstStyle/>
          <a:p>
            <a:r>
              <a:rPr lang="en-US" sz="1400" dirty="0">
                <a:solidFill>
                  <a:srgbClr val="002060"/>
                </a:solidFill>
                <a:latin typeface="Courier" pitchFamily="2" charset="0"/>
                <a:cs typeface="Courier New" panose="02070309020205020404" pitchFamily="49" charset="0"/>
              </a:rPr>
              <a:t># </a:t>
            </a:r>
            <a:r>
              <a:rPr lang="en-US" sz="1400" dirty="0" err="1">
                <a:solidFill>
                  <a:srgbClr val="002060"/>
                </a:solidFill>
                <a:latin typeface="Courier" pitchFamily="2" charset="0"/>
                <a:cs typeface="Courier New" panose="02070309020205020404" pitchFamily="49" charset="0"/>
              </a:rPr>
              <a:t>sg_requests</a:t>
            </a:r>
            <a:r>
              <a:rPr lang="en-US" sz="1400" dirty="0">
                <a:solidFill>
                  <a:srgbClr val="002060"/>
                </a:solidFill>
                <a:latin typeface="Courier" pitchFamily="2" charset="0"/>
                <a:cs typeface="Courier New" panose="02070309020205020404" pitchFamily="49" charset="0"/>
              </a:rPr>
              <a:t> -H /dev/sg1</a:t>
            </a:r>
          </a:p>
          <a:p>
            <a:r>
              <a:rPr lang="en-US" sz="1400" dirty="0">
                <a:solidFill>
                  <a:srgbClr val="002060"/>
                </a:solidFill>
                <a:latin typeface="Courier" pitchFamily="2" charset="0"/>
                <a:cs typeface="Courier New" panose="02070309020205020404" pitchFamily="49" charset="0"/>
              </a:rPr>
              <a:t> 00     70 00 00 00 00 00 00 58  00 00 00 00 00 00 30 00</a:t>
            </a:r>
          </a:p>
          <a:p>
            <a:r>
              <a:rPr lang="en-US" sz="1400" dirty="0">
                <a:solidFill>
                  <a:srgbClr val="002060"/>
                </a:solidFill>
                <a:latin typeface="Courier" pitchFamily="2" charset="0"/>
                <a:cs typeface="Courier New" panose="02070309020205020404" pitchFamily="49" charset="0"/>
              </a:rPr>
              <a:t> 10     00 00 00 00 01 01 4c 37  30 30 36 33 4d </a:t>
            </a:r>
            <a:r>
              <a:rPr lang="en-US" sz="1400" dirty="0">
                <a:solidFill>
                  <a:srgbClr val="00B050"/>
                </a:solidFill>
                <a:latin typeface="Courier" pitchFamily="2" charset="0"/>
                <a:cs typeface="Courier New" panose="02070309020205020404" pitchFamily="49" charset="0"/>
              </a:rPr>
              <a:t>02</a:t>
            </a:r>
            <a:r>
              <a:rPr lang="en-US" sz="1400" dirty="0">
                <a:solidFill>
                  <a:srgbClr val="002060"/>
                </a:solidFill>
                <a:latin typeface="Courier" pitchFamily="2" charset="0"/>
                <a:cs typeface="Courier New" panose="02070309020205020404" pitchFamily="49" charset="0"/>
              </a:rPr>
              <a:t> </a:t>
            </a:r>
            <a:r>
              <a:rPr lang="en-US" sz="1400" dirty="0">
                <a:solidFill>
                  <a:srgbClr val="FF0000"/>
                </a:solidFill>
                <a:latin typeface="Courier" pitchFamily="2" charset="0"/>
                <a:cs typeface="Courier New" panose="02070309020205020404" pitchFamily="49" charset="0"/>
              </a:rPr>
              <a:t>00</a:t>
            </a:r>
            <a:r>
              <a:rPr lang="en-US" sz="1400" dirty="0">
                <a:solidFill>
                  <a:srgbClr val="002060"/>
                </a:solidFill>
                <a:latin typeface="Courier" pitchFamily="2" charset="0"/>
                <a:cs typeface="Courier New" panose="02070309020205020404" pitchFamily="49" charset="0"/>
              </a:rPr>
              <a:t> </a:t>
            </a:r>
            <a:r>
              <a:rPr lang="en-US" sz="1400" dirty="0">
                <a:solidFill>
                  <a:srgbClr val="FF0000"/>
                </a:solidFill>
                <a:latin typeface="Courier" pitchFamily="2" charset="0"/>
                <a:cs typeface="Courier New" panose="02070309020205020404" pitchFamily="49" charset="0"/>
              </a:rPr>
              <a:t>01</a:t>
            </a:r>
          </a:p>
          <a:p>
            <a:r>
              <a:rPr lang="en-US" sz="1400" dirty="0">
                <a:solidFill>
                  <a:srgbClr val="002060"/>
                </a:solidFill>
                <a:latin typeface="Courier" pitchFamily="2" charset="0"/>
                <a:cs typeface="Courier New" panose="02070309020205020404" pitchFamily="49" charset="0"/>
              </a:rPr>
              <a:t> 20     </a:t>
            </a:r>
            <a:r>
              <a:rPr lang="en-US" sz="1400" dirty="0">
                <a:solidFill>
                  <a:srgbClr val="FF0000"/>
                </a:solidFill>
                <a:latin typeface="Courier" pitchFamily="2" charset="0"/>
                <a:cs typeface="Courier New" panose="02070309020205020404" pitchFamily="49" charset="0"/>
              </a:rPr>
              <a:t>1a 77 </a:t>
            </a:r>
            <a:r>
              <a:rPr lang="en-US" sz="1400" dirty="0">
                <a:solidFill>
                  <a:srgbClr val="002060"/>
                </a:solidFill>
                <a:latin typeface="Courier" pitchFamily="2" charset="0"/>
                <a:cs typeface="Courier New" panose="02070309020205020404" pitchFamily="49" charset="0"/>
              </a:rPr>
              <a:t>56 00 00 00 00 56  81 00 60 4d 38 00 07 b0</a:t>
            </a:r>
          </a:p>
        </p:txBody>
      </p:sp>
      <p:sp>
        <p:nvSpPr>
          <p:cNvPr id="9" name="TextBox 8">
            <a:extLst>
              <a:ext uri="{FF2B5EF4-FFF2-40B4-BE49-F238E27FC236}">
                <a16:creationId xmlns:a16="http://schemas.microsoft.com/office/drawing/2014/main" id="{48CF89DF-306F-0D40-947D-8969D99192EC}"/>
              </a:ext>
            </a:extLst>
          </p:cNvPr>
          <p:cNvSpPr txBox="1"/>
          <p:nvPr/>
        </p:nvSpPr>
        <p:spPr>
          <a:xfrm>
            <a:off x="6986466" y="2967223"/>
            <a:ext cx="2081019" cy="584775"/>
          </a:xfrm>
          <a:prstGeom prst="rect">
            <a:avLst/>
          </a:prstGeom>
          <a:noFill/>
        </p:spPr>
        <p:txBody>
          <a:bodyPr wrap="none" rtlCol="0">
            <a:spAutoFit/>
          </a:bodyPr>
          <a:lstStyle/>
          <a:p>
            <a:r>
              <a:rPr lang="en-US" sz="1600" dirty="0">
                <a:solidFill>
                  <a:schemeClr val="accent6">
                    <a:lumMod val="50000"/>
                  </a:schemeClr>
                </a:solidFill>
              </a:rPr>
              <a:t>wrap:</a:t>
            </a:r>
            <a:r>
              <a:rPr lang="en-US" sz="1600" dirty="0"/>
              <a:t> </a:t>
            </a:r>
            <a:r>
              <a:rPr lang="en-US" sz="1600" dirty="0">
                <a:solidFill>
                  <a:srgbClr val="00B050"/>
                </a:solidFill>
                <a:latin typeface="Courier" pitchFamily="2" charset="0"/>
              </a:rPr>
              <a:t>02</a:t>
            </a:r>
            <a:r>
              <a:rPr lang="en-US" sz="1600" dirty="0">
                <a:solidFill>
                  <a:schemeClr val="accent6">
                    <a:lumMod val="50000"/>
                  </a:schemeClr>
                </a:solidFill>
                <a:latin typeface="Courier" pitchFamily="2" charset="0"/>
              </a:rPr>
              <a:t>h</a:t>
            </a:r>
          </a:p>
          <a:p>
            <a:r>
              <a:rPr lang="en-US" sz="1600" dirty="0">
                <a:solidFill>
                  <a:schemeClr val="accent6">
                    <a:lumMod val="50000"/>
                  </a:schemeClr>
                </a:solidFill>
              </a:rPr>
              <a:t>LPOS:</a:t>
            </a:r>
            <a:r>
              <a:rPr lang="en-US" sz="1600" dirty="0"/>
              <a:t> </a:t>
            </a:r>
            <a:r>
              <a:rPr lang="en-US" sz="1600" dirty="0">
                <a:solidFill>
                  <a:srgbClr val="FF0000"/>
                </a:solidFill>
                <a:latin typeface="Courier" pitchFamily="2" charset="0"/>
              </a:rPr>
              <a:t>00011A77</a:t>
            </a:r>
            <a:r>
              <a:rPr lang="en-US" sz="1600" dirty="0">
                <a:solidFill>
                  <a:schemeClr val="accent6">
                    <a:lumMod val="50000"/>
                  </a:schemeClr>
                </a:solidFill>
                <a:latin typeface="Courier" pitchFamily="2" charset="0"/>
              </a:rPr>
              <a:t>h</a:t>
            </a:r>
            <a:r>
              <a:rPr lang="en-US" sz="1600" dirty="0">
                <a:latin typeface="Courier" pitchFamily="2" charset="0"/>
              </a:rPr>
              <a:t> </a:t>
            </a:r>
          </a:p>
        </p:txBody>
      </p:sp>
      <p:sp>
        <p:nvSpPr>
          <p:cNvPr id="7" name="TextBox 6">
            <a:extLst>
              <a:ext uri="{FF2B5EF4-FFF2-40B4-BE49-F238E27FC236}">
                <a16:creationId xmlns:a16="http://schemas.microsoft.com/office/drawing/2014/main" id="{6762AF92-0471-6F45-90D9-127FBED0016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3855754208"/>
      </p:ext>
    </p:extLst>
  </p:cSld>
  <p:clrMapOvr>
    <a:masterClrMapping/>
  </p:clrMapOvr>
  <mc:AlternateContent xmlns:mc="http://schemas.openxmlformats.org/markup-compatibility/2006" xmlns:p14="http://schemas.microsoft.com/office/powerpoint/2010/main">
    <mc:Choice Requires="p14">
      <p:transition spd="med" p14:dur="700" advTm="57757">
        <p:fade/>
      </p:transition>
    </mc:Choice>
    <mc:Fallback xmlns="">
      <p:transition spd="med" advTm="57757">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2. Modeling positioning cost (I)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73935"/>
                <a:ext cx="8226854" cy="4667421"/>
              </a:xfrm>
            </p:spPr>
            <p:txBody>
              <a:bodyPr>
                <a:noAutofit/>
              </a:bodyPr>
              <a:lstStyle/>
              <a:p>
                <a14:m>
                  <m:oMath xmlns:m="http://schemas.openxmlformats.org/officeDocument/2006/math">
                    <m:r>
                      <a:rPr lang="en-US" sz="2000" i="1" dirty="0" smtClean="0">
                        <a:latin typeface="Cambria Math" panose="02040503050406030204" pitchFamily="18" charset="0"/>
                      </a:rPr>
                      <m:t>𝑐𝑜𝑠𝑡</m:t>
                    </m:r>
                    <m:r>
                      <a:rPr lang="en-US" sz="2000" i="1" dirty="0" smtClean="0">
                        <a:latin typeface="Cambria Math" panose="02040503050406030204" pitchFamily="18" charset="0"/>
                      </a:rPr>
                      <m:t> </m:t>
                    </m:r>
                    <m:d>
                      <m:dPr>
                        <m:ctrlPr>
                          <a:rPr lang="en-US" sz="2000" i="1" dirty="0" err="1">
                            <a:latin typeface="Cambria Math" panose="02040503050406030204" pitchFamily="18" charset="0"/>
                          </a:rPr>
                        </m:ctrlPr>
                      </m:dPr>
                      <m:e>
                        <m:r>
                          <a:rPr lang="en-US" sz="2000" i="1" dirty="0" err="1">
                            <a:latin typeface="Cambria Math" panose="02040503050406030204" pitchFamily="18" charset="0"/>
                          </a:rPr>
                          <m:t>𝑏𝑙𝑜𝑐𝑘</m:t>
                        </m:r>
                        <m:r>
                          <a:rPr lang="en-US" sz="2000" i="1" baseline="-25000" dirty="0" err="1">
                            <a:latin typeface="Cambria Math" panose="02040503050406030204" pitchFamily="18" charset="0"/>
                          </a:rPr>
                          <m:t>𝑖</m:t>
                        </m:r>
                        <m:r>
                          <a:rPr lang="en-US" sz="2000" i="1" dirty="0" err="1">
                            <a:latin typeface="Cambria Math" panose="02040503050406030204" pitchFamily="18" charset="0"/>
                          </a:rPr>
                          <m:t>,</m:t>
                        </m:r>
                        <m:r>
                          <a:rPr lang="en-US" sz="2000" b="0" i="1" dirty="0" smtClean="0">
                            <a:latin typeface="Cambria Math" panose="02040503050406030204" pitchFamily="18" charset="0"/>
                          </a:rPr>
                          <m:t>𝑏𝑙𝑜𝑐𝑘</m:t>
                        </m:r>
                        <m:r>
                          <a:rPr lang="en-US" sz="2000" b="0" i="1" baseline="-25000" dirty="0" smtClean="0">
                            <a:latin typeface="Cambria Math" panose="02040503050406030204" pitchFamily="18" charset="0"/>
                          </a:rPr>
                          <m:t>𝑗</m:t>
                        </m:r>
                      </m:e>
                    </m:d>
                  </m:oMath>
                </a14:m>
                <a:r>
                  <a:rPr lang="en-US" sz="2000" dirty="0"/>
                  <a:t>. What are the cost coefficients?</a:t>
                </a:r>
              </a:p>
              <a:p>
                <a:pPr lvl="1"/>
                <a:r>
                  <a:rPr lang="en-US" sz="1800" dirty="0"/>
                  <a:t>Speed and longitudinal distance between </a:t>
                </a:r>
                <a14:m>
                  <m:oMath xmlns:m="http://schemas.openxmlformats.org/officeDocument/2006/math">
                    <m:r>
                      <a:rPr lang="en-US" sz="1800" i="1" dirty="0">
                        <a:latin typeface="Cambria Math" panose="02040503050406030204" pitchFamily="18" charset="0"/>
                      </a:rPr>
                      <m:t>𝑏𝑙𝑜𝑐𝑘</m:t>
                    </m:r>
                    <m:r>
                      <a:rPr lang="en-US" sz="1800" i="1" baseline="-25000" dirty="0" err="1">
                        <a:latin typeface="Cambria Math" panose="02040503050406030204" pitchFamily="18" charset="0"/>
                      </a:rPr>
                      <m:t>𝑖</m:t>
                    </m:r>
                    <m:r>
                      <a:rPr lang="en-US" sz="1800" i="1" baseline="-25000" dirty="0">
                        <a:latin typeface="Cambria Math" panose="02040503050406030204" pitchFamily="18" charset="0"/>
                      </a:rPr>
                      <m:t> </m:t>
                    </m:r>
                  </m:oMath>
                </a14:m>
                <a:r>
                  <a:rPr lang="en-US" sz="1800" dirty="0"/>
                  <a:t>and </a:t>
                </a:r>
                <a14:m>
                  <m:oMath xmlns:m="http://schemas.openxmlformats.org/officeDocument/2006/math">
                    <m:r>
                      <a:rPr lang="en-US" sz="1800" i="1" dirty="0" err="1">
                        <a:latin typeface="Cambria Math" panose="02040503050406030204" pitchFamily="18" charset="0"/>
                      </a:rPr>
                      <m:t>𝑏𝑙𝑜𝑐𝑘</m:t>
                    </m:r>
                    <m:r>
                      <a:rPr lang="en-US" sz="1800" i="1" baseline="-25000" dirty="0" err="1">
                        <a:latin typeface="Cambria Math" panose="02040503050406030204" pitchFamily="18" charset="0"/>
                      </a:rPr>
                      <m:t>𝑗</m:t>
                    </m:r>
                  </m:oMath>
                </a14:m>
                <a:endParaRPr lang="en-US" sz="1800" dirty="0"/>
              </a:p>
              <a:p>
                <a:pPr lvl="1"/>
                <a:r>
                  <a:rPr lang="en-US" sz="1800" dirty="0"/>
                  <a:t>Cost of change of wrap</a:t>
                </a:r>
              </a:p>
              <a:p>
                <a:pPr lvl="1"/>
                <a:r>
                  <a:rPr lang="en-US" sz="1800" dirty="0"/>
                  <a:t>Cost of change of band (wraps are organized in 4 separate bands)</a:t>
                </a:r>
              </a:p>
              <a:p>
                <a:pPr lvl="1"/>
                <a:r>
                  <a:rPr lang="en-US" sz="1800" dirty="0"/>
                  <a:t>Cost of crossing mid-tape (change of hi-speed positioning area)</a:t>
                </a:r>
              </a:p>
              <a:p>
                <a:pPr lvl="1"/>
                <a:r>
                  <a:rPr lang="en-US" sz="1800" dirty="0"/>
                  <a:t>Cost of change of read direction</a:t>
                </a:r>
              </a:p>
              <a:p>
                <a:pPr lvl="1"/>
                <a:r>
                  <a:rPr lang="en-US" sz="1800" dirty="0"/>
                  <a:t>Cost of stepping back (rewind) within the same direction</a:t>
                </a:r>
              </a:p>
              <a:p>
                <a:pPr lvl="1"/>
                <a:r>
                  <a:rPr lang="en-US" sz="1800" dirty="0"/>
                  <a:t>etc..</a:t>
                </a:r>
              </a:p>
              <a:p>
                <a:r>
                  <a:rPr lang="en-US" sz="2400" dirty="0"/>
                  <a:t>No documentation is available on these drive internal parameters, so need to measure/infer yourself</a:t>
                </a:r>
              </a:p>
              <a:p>
                <a:pPr lvl="1"/>
                <a:r>
                  <a:rPr lang="en-US" sz="1800" dirty="0"/>
                  <a:t>Across many positions within a tape</a:t>
                </a:r>
              </a:p>
              <a:p>
                <a:pPr lvl="1"/>
                <a:r>
                  <a:rPr lang="en-US" sz="1800" dirty="0"/>
                  <a:t>Across many tapes and tape types</a:t>
                </a:r>
              </a:p>
              <a:p>
                <a:pPr lvl="1"/>
                <a:r>
                  <a:rPr lang="en-US" sz="1800" dirty="0"/>
                  <a:t>Across many drives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73935"/>
                <a:ext cx="8226854" cy="4667421"/>
              </a:xfrm>
              <a:blipFill>
                <a:blip r:embed="rId4"/>
                <a:stretch>
                  <a:fillRect l="-154" t="-542"/>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17918391-D411-FE40-AAD7-861AE5233E0E}" type="slidenum">
              <a:rPr lang="en-US" smtClean="0"/>
              <a:pPr/>
              <a:t>14</a:t>
            </a:fld>
            <a:endParaRPr lang="en-US" dirty="0"/>
          </a:p>
        </p:txBody>
      </p:sp>
      <p:sp>
        <p:nvSpPr>
          <p:cNvPr id="5" name="TextBox 4">
            <a:extLst>
              <a:ext uri="{FF2B5EF4-FFF2-40B4-BE49-F238E27FC236}">
                <a16:creationId xmlns:a16="http://schemas.microsoft.com/office/drawing/2014/main" id="{EBE39D4E-8A5B-8E4D-AFC0-D7EE681A33CE}"/>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1717947811"/>
      </p:ext>
    </p:extLst>
  </p:cSld>
  <p:clrMapOvr>
    <a:masterClrMapping/>
  </p:clrMapOvr>
  <p:transition spd="slow" advTm="78272">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dissolve">
                                      <p:cBhvr>
                                        <p:cTn id="39" dur="500"/>
                                        <p:tgtEl>
                                          <p:spTgt spid="3">
                                            <p:txEl>
                                              <p:pRg st="10" end="10"/>
                                            </p:txEl>
                                          </p:spTgt>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dissolv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E9E365-0EE5-5C4A-90AE-E428E81270D4}"/>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p:txBody>
          <a:bodyPr>
            <a:normAutofit/>
          </a:bodyPr>
          <a:lstStyle/>
          <a:p>
            <a:r>
              <a:rPr lang="en-US" sz="4000" dirty="0"/>
              <a:t>2. Modeling positioning cost (II)</a:t>
            </a:r>
          </a:p>
        </p:txBody>
      </p:sp>
      <p:sp>
        <p:nvSpPr>
          <p:cNvPr id="3" name="Content Placeholder 2"/>
          <p:cNvSpPr>
            <a:spLocks noGrp="1"/>
          </p:cNvSpPr>
          <p:nvPr>
            <p:ph idx="1"/>
          </p:nvPr>
        </p:nvSpPr>
        <p:spPr>
          <a:xfrm>
            <a:off x="457199" y="1173935"/>
            <a:ext cx="8360229" cy="4667421"/>
          </a:xfrm>
        </p:spPr>
        <p:txBody>
          <a:bodyPr>
            <a:noAutofit/>
          </a:bodyPr>
          <a:lstStyle/>
          <a:p>
            <a:r>
              <a:rPr lang="en-US" sz="1800" dirty="0"/>
              <a:t>Generate tape read workloads (on real data) and collect physical position information (from, to, time)</a:t>
            </a:r>
          </a:p>
          <a:p>
            <a:r>
              <a:rPr lang="en-US" sz="1800" dirty="0"/>
              <a:t>Using multilinear regression to obtain values for cost coefficients</a:t>
            </a:r>
          </a:p>
          <a:p>
            <a:r>
              <a:rPr lang="en-US" sz="1800" dirty="0"/>
              <a:t>Compare expectations vs measurements and repeat over several iterations</a:t>
            </a:r>
          </a:p>
          <a:p>
            <a:r>
              <a:rPr lang="en-US" sz="1800" dirty="0"/>
              <a:t>In total, </a:t>
            </a:r>
            <a:r>
              <a:rPr lang="en-US" sz="1800" dirty="0" err="1"/>
              <a:t>analysed</a:t>
            </a:r>
            <a:r>
              <a:rPr lang="en-US" sz="1800" dirty="0"/>
              <a:t> 800K positions across 8400 mounts, 140 LTO-7M tapes and 20 drives</a:t>
            </a:r>
          </a:p>
          <a:p>
            <a:endParaRPr lang="en-US" sz="2000"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15</a:t>
            </a:fld>
            <a:endParaRPr lang="en-US" dirty="0"/>
          </a:p>
        </p:txBody>
      </p:sp>
      <p:pic>
        <p:nvPicPr>
          <p:cNvPr id="7" name="Picture 6">
            <a:extLst>
              <a:ext uri="{FF2B5EF4-FFF2-40B4-BE49-F238E27FC236}">
                <a16:creationId xmlns:a16="http://schemas.microsoft.com/office/drawing/2014/main" id="{214912C7-8251-9D4E-AEF9-DD7BE01A26AB}"/>
              </a:ext>
            </a:extLst>
          </p:cNvPr>
          <p:cNvPicPr>
            <a:picLocks noChangeAspect="1"/>
          </p:cNvPicPr>
          <p:nvPr/>
        </p:nvPicPr>
        <p:blipFill>
          <a:blip r:embed="rId4"/>
          <a:stretch>
            <a:fillRect/>
          </a:stretch>
        </p:blipFill>
        <p:spPr>
          <a:xfrm>
            <a:off x="5012359" y="3181414"/>
            <a:ext cx="3659644" cy="3447985"/>
          </a:xfrm>
          <a:prstGeom prst="rect">
            <a:avLst/>
          </a:prstGeom>
          <a:ln>
            <a:solidFill>
              <a:schemeClr val="accent5"/>
            </a:solidFill>
          </a:ln>
        </p:spPr>
      </p:pic>
      <p:pic>
        <p:nvPicPr>
          <p:cNvPr id="8" name="Picture 7">
            <a:extLst>
              <a:ext uri="{FF2B5EF4-FFF2-40B4-BE49-F238E27FC236}">
                <a16:creationId xmlns:a16="http://schemas.microsoft.com/office/drawing/2014/main" id="{ECD03C43-FDED-0844-B935-7C6B3A19ED9A}"/>
              </a:ext>
            </a:extLst>
          </p:cNvPr>
          <p:cNvPicPr>
            <a:picLocks noChangeAspect="1"/>
          </p:cNvPicPr>
          <p:nvPr/>
        </p:nvPicPr>
        <p:blipFill>
          <a:blip r:embed="rId5"/>
          <a:stretch>
            <a:fillRect/>
          </a:stretch>
        </p:blipFill>
        <p:spPr>
          <a:xfrm>
            <a:off x="658407" y="3181414"/>
            <a:ext cx="3974183" cy="3447985"/>
          </a:xfrm>
          <a:prstGeom prst="rect">
            <a:avLst/>
          </a:prstGeom>
          <a:ln w="12700">
            <a:solidFill>
              <a:schemeClr val="accent6">
                <a:lumMod val="50000"/>
              </a:schemeClr>
            </a:solidFill>
          </a:ln>
        </p:spPr>
      </p:pic>
    </p:spTree>
    <p:custDataLst>
      <p:tags r:id="rId1"/>
    </p:custDataLst>
    <p:extLst>
      <p:ext uri="{BB962C8B-B14F-4D97-AF65-F5344CB8AC3E}">
        <p14:creationId xmlns:p14="http://schemas.microsoft.com/office/powerpoint/2010/main" val="402100111"/>
      </p:ext>
    </p:extLst>
  </p:cSld>
  <p:clrMapOvr>
    <a:masterClrMapping/>
  </p:clrMapOvr>
  <p:transition spd="slow" advTm="9225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3F4AAC-2CC9-3C4A-819A-ACC03674595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a:xfrm>
            <a:off x="459946" y="205514"/>
            <a:ext cx="8226854" cy="940443"/>
          </a:xfrm>
        </p:spPr>
        <p:txBody>
          <a:bodyPr>
            <a:normAutofit/>
          </a:bodyPr>
          <a:lstStyle/>
          <a:p>
            <a:r>
              <a:rPr lang="en-US" sz="4000" dirty="0"/>
              <a:t>2. Modeling positioning cost (III)</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46047" y="1087228"/>
                <a:ext cx="8536696" cy="4667421"/>
              </a:xfrm>
            </p:spPr>
            <p:txBody>
              <a:bodyPr>
                <a:noAutofit/>
              </a:bodyPr>
              <a:lstStyle/>
              <a:p>
                <a:r>
                  <a:rPr lang="en-US" sz="1800" dirty="0"/>
                  <a:t>Good approximations overall… (see MLR coefficients in annex)</a:t>
                </a:r>
              </a:p>
              <a:p>
                <a:r>
                  <a:rPr lang="en-US" sz="1800" dirty="0"/>
                  <a:t>.. but estimates in particular for short distance positionings can still be improved – and these are frequent when recalling </a:t>
                </a:r>
                <a14:m>
                  <m:oMath xmlns:m="http://schemas.openxmlformats.org/officeDocument/2006/math">
                    <m:r>
                      <a:rPr lang="en-US" sz="1800" i="1" dirty="0" smtClean="0">
                        <a:latin typeface="Cambria Math" panose="02040503050406030204" pitchFamily="18" charset="0"/>
                      </a:rPr>
                      <m:t>𝑂</m:t>
                    </m:r>
                    <m:r>
                      <a:rPr lang="en-US" sz="1800" i="1" dirty="0" smtClean="0">
                        <a:latin typeface="Cambria Math" panose="02040503050406030204" pitchFamily="18" charset="0"/>
                      </a:rPr>
                      <m:t>(100) </m:t>
                    </m:r>
                  </m:oMath>
                </a14:m>
                <a:r>
                  <a:rPr lang="en-US" sz="1800" dirty="0"/>
                  <a:t>files / tape</a:t>
                </a:r>
              </a:p>
              <a:p>
                <a:pPr lvl="1"/>
                <a:r>
                  <a:rPr lang="en-US" sz="1600" dirty="0"/>
                  <a:t>Better modeling of drive behavior when drive switches from seek-&gt;read (cf. annex slides)</a:t>
                </a:r>
                <a:endParaRPr lang="en-US" sz="1050" dirty="0"/>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46047" y="1087228"/>
                <a:ext cx="8536696" cy="4667421"/>
              </a:xfrm>
              <a:blipFill>
                <a:blip r:embed="rId3"/>
                <a:stretch>
                  <a:fillRect t="-543"/>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17918391-D411-FE40-AAD7-861AE5233E0E}" type="slidenum">
              <a:rPr lang="en-US" smtClean="0"/>
              <a:pPr/>
              <a:t>16</a:t>
            </a:fld>
            <a:endParaRPr lang="en-US" dirty="0"/>
          </a:p>
        </p:txBody>
      </p:sp>
      <p:sp>
        <p:nvSpPr>
          <p:cNvPr id="115" name="TextBox 114">
            <a:extLst>
              <a:ext uri="{FF2B5EF4-FFF2-40B4-BE49-F238E27FC236}">
                <a16:creationId xmlns:a16="http://schemas.microsoft.com/office/drawing/2014/main" id="{B0DC3B49-739F-234D-A157-18AC7AFB2BA1}"/>
              </a:ext>
            </a:extLst>
          </p:cNvPr>
          <p:cNvSpPr txBox="1"/>
          <p:nvPr/>
        </p:nvSpPr>
        <p:spPr>
          <a:xfrm>
            <a:off x="10461812" y="-1021976"/>
            <a:ext cx="184731" cy="369332"/>
          </a:xfrm>
          <a:prstGeom prst="rect">
            <a:avLst/>
          </a:prstGeom>
          <a:noFill/>
          <a:ln>
            <a:solidFill>
              <a:schemeClr val="accent5"/>
            </a:solidFill>
          </a:ln>
          <a:effectLst>
            <a:outerShdw blurRad="50800" dist="38100" dir="2700000" algn="tl" rotWithShape="0">
              <a:prstClr val="black">
                <a:alpha val="40000"/>
              </a:prstClr>
            </a:outerShdw>
          </a:effectLst>
        </p:spPr>
        <p:txBody>
          <a:bodyPr wrap="none" rtlCol="0">
            <a:spAutoFit/>
          </a:bodyPr>
          <a:lstStyle/>
          <a:p>
            <a:endParaRPr lang="en-US" dirty="0"/>
          </a:p>
        </p:txBody>
      </p:sp>
      <p:pic>
        <p:nvPicPr>
          <p:cNvPr id="4" name="Picture 3">
            <a:extLst>
              <a:ext uri="{FF2B5EF4-FFF2-40B4-BE49-F238E27FC236}">
                <a16:creationId xmlns:a16="http://schemas.microsoft.com/office/drawing/2014/main" id="{31C0D57F-601A-CD4B-8F62-45FE8849317A}"/>
              </a:ext>
            </a:extLst>
          </p:cNvPr>
          <p:cNvPicPr>
            <a:picLocks noChangeAspect="1"/>
          </p:cNvPicPr>
          <p:nvPr/>
        </p:nvPicPr>
        <p:blipFill>
          <a:blip r:embed="rId4"/>
          <a:stretch>
            <a:fillRect/>
          </a:stretch>
        </p:blipFill>
        <p:spPr>
          <a:xfrm>
            <a:off x="656130" y="2838864"/>
            <a:ext cx="3607160" cy="3700048"/>
          </a:xfrm>
          <a:prstGeom prst="rect">
            <a:avLst/>
          </a:prstGeom>
          <a:ln>
            <a:solidFill>
              <a:schemeClr val="accent5"/>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58355450-85CF-FF4C-B2CA-80FD604FDE49}"/>
              </a:ext>
            </a:extLst>
          </p:cNvPr>
          <p:cNvPicPr>
            <a:picLocks noChangeAspect="1"/>
          </p:cNvPicPr>
          <p:nvPr/>
        </p:nvPicPr>
        <p:blipFill>
          <a:blip r:embed="rId5"/>
          <a:stretch>
            <a:fillRect/>
          </a:stretch>
        </p:blipFill>
        <p:spPr>
          <a:xfrm>
            <a:off x="4573373" y="2838864"/>
            <a:ext cx="3851257" cy="3700048"/>
          </a:xfrm>
          <a:prstGeom prst="rect">
            <a:avLst/>
          </a:prstGeom>
          <a:ln>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73861899"/>
      </p:ext>
    </p:extLst>
  </p:cSld>
  <p:clrMapOvr>
    <a:masterClrMapping/>
  </p:clrMapOvr>
  <p:transition spd="slow" advTm="8856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par>
                          <p:cTn id="18" fill="hold">
                            <p:stCondLst>
                              <p:cond delay="10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3. Traversal algorithm (I)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73935"/>
                <a:ext cx="8226854" cy="4667421"/>
              </a:xfrm>
            </p:spPr>
            <p:txBody>
              <a:bodyPr>
                <a:noAutofit/>
              </a:bodyPr>
              <a:lstStyle/>
              <a:p>
                <a:r>
                  <a:rPr lang="en-US" sz="2000" dirty="0"/>
                  <a:t>With the cost function established, you now need to feed your list of </a:t>
                </a:r>
                <a14:m>
                  <m:oMath xmlns:m="http://schemas.openxmlformats.org/officeDocument/2006/math">
                    <m:r>
                      <a:rPr lang="en-US" sz="2000" i="1" dirty="0" smtClean="0">
                        <a:latin typeface="Cambria Math" panose="02040503050406030204" pitchFamily="18" charset="0"/>
                      </a:rPr>
                      <m:t>𝑛</m:t>
                    </m:r>
                  </m:oMath>
                </a14:m>
                <a:r>
                  <a:rPr lang="en-US" sz="2000" dirty="0"/>
                  <a:t> tape files to retrieve into a traversal algorithm to compute the optimal order</a:t>
                </a:r>
              </a:p>
              <a:p>
                <a:pPr lvl="1"/>
                <a:r>
                  <a:rPr lang="en-US" sz="1800" dirty="0"/>
                  <a:t>Build a DAG with segments as vertices and traversal costs as edges</a:t>
                </a:r>
              </a:p>
              <a:p>
                <a:r>
                  <a:rPr lang="en-US" sz="2000" dirty="0"/>
                  <a:t>Optimal algorithm (all path permutations) is </a:t>
                </a:r>
                <a14:m>
                  <m:oMath xmlns:m="http://schemas.openxmlformats.org/officeDocument/2006/math">
                    <m:r>
                      <a:rPr lang="en-US" sz="2000" i="1" dirty="0" smtClean="0">
                        <a:latin typeface="Cambria Math" panose="02040503050406030204" pitchFamily="18" charset="0"/>
                      </a:rPr>
                      <m:t>𝑂</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so not practical for </a:t>
                </a:r>
                <a14:m>
                  <m:oMath xmlns:m="http://schemas.openxmlformats.org/officeDocument/2006/math">
                    <m:r>
                      <a:rPr lang="en-US" sz="2000" i="1" dirty="0" smtClean="0">
                        <a:latin typeface="Cambria Math" panose="02040503050406030204" pitchFamily="18" charset="0"/>
                      </a:rPr>
                      <m:t>𝑛</m:t>
                    </m:r>
                    <m:r>
                      <a:rPr lang="en-US" sz="200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10</m:t>
                    </m:r>
                  </m:oMath>
                </a14:m>
                <a:endParaRPr lang="en-US" sz="2000" dirty="0"/>
              </a:p>
              <a:p>
                <a:endParaRPr lang="en-US" sz="2000" dirty="0"/>
              </a:p>
              <a:p>
                <a:r>
                  <a:rPr lang="en-US" sz="2000" dirty="0"/>
                  <a:t>Evaluated and compared the following algorithms running O(1000) grouped recalls of 10, 50, 100, 200, 500 files:</a:t>
                </a:r>
              </a:p>
              <a:p>
                <a:pPr lvl="1"/>
                <a:r>
                  <a:rPr lang="en-US" sz="1800" dirty="0"/>
                  <a:t>RANDOM: retrieve files in random order (</a:t>
                </a:r>
                <a:r>
                  <a:rPr lang="en-US" sz="1800" dirty="0" err="1"/>
                  <a:t>ie</a:t>
                </a:r>
                <a:r>
                  <a:rPr lang="en-US" sz="1800" dirty="0"/>
                  <a:t>. FIFO)</a:t>
                </a:r>
              </a:p>
              <a:p>
                <a:pPr lvl="1"/>
                <a:r>
                  <a:rPr lang="en-US" sz="1800" dirty="0"/>
                  <a:t>LINEAR: order by logical file ID (default in CASTOR, HPSS </a:t>
                </a:r>
                <a:r>
                  <a:rPr lang="en-US" sz="1800" dirty="0" err="1"/>
                  <a:t>etc</a:t>
                </a:r>
                <a:r>
                  <a:rPr lang="en-US" sz="1800" dirty="0"/>
                  <a:t>)</a:t>
                </a:r>
              </a:p>
              <a:p>
                <a:pPr lvl="1"/>
                <a:r>
                  <a:rPr lang="en-US" sz="1800" dirty="0"/>
                  <a:t>SCAN: two-pass elevator algorithm – partition segments by direction and order them by physical LPOS, and do a forth and back pass</a:t>
                </a:r>
              </a:p>
              <a:p>
                <a:pPr lvl="1"/>
                <a:r>
                  <a:rPr lang="en-US" sz="1800" dirty="0"/>
                  <a:t>SLTF: (Shortest Locate Time First) – traverse by always picking the nearest (lowest cost) </a:t>
                </a:r>
                <a:r>
                  <a:rPr lang="en-GB" sz="1800" dirty="0"/>
                  <a:t>neighbour</a:t>
                </a: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73935"/>
                <a:ext cx="8226854" cy="4667421"/>
              </a:xfrm>
              <a:blipFill>
                <a:blip r:embed="rId4"/>
                <a:stretch>
                  <a:fillRect t="-542" r="-463" b="-7046"/>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17918391-D411-FE40-AAD7-861AE5233E0E}" type="slidenum">
              <a:rPr lang="en-US" smtClean="0"/>
              <a:pPr/>
              <a:t>17</a:t>
            </a:fld>
            <a:endParaRPr lang="en-US" dirty="0"/>
          </a:p>
        </p:txBody>
      </p:sp>
      <p:sp>
        <p:nvSpPr>
          <p:cNvPr id="5" name="TextBox 4">
            <a:extLst>
              <a:ext uri="{FF2B5EF4-FFF2-40B4-BE49-F238E27FC236}">
                <a16:creationId xmlns:a16="http://schemas.microsoft.com/office/drawing/2014/main" id="{9DBFDA23-9E23-CE42-B23D-E20FFC37D58C}"/>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4260794815"/>
      </p:ext>
    </p:extLst>
  </p:cSld>
  <p:clrMapOvr>
    <a:masterClrMapping/>
  </p:clrMapOvr>
  <p:transition spd="slow" advTm="93353">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dissolve">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dissolve">
                                      <p:cBhvr>
                                        <p:cTn id="28" dur="500"/>
                                        <p:tgtEl>
                                          <p:spTgt spid="3">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dissolv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43839BA-8B67-834F-9021-93B1FA0CC24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a:xfrm>
            <a:off x="40416" y="-80534"/>
            <a:ext cx="8226854" cy="940443"/>
          </a:xfrm>
        </p:spPr>
        <p:txBody>
          <a:bodyPr>
            <a:normAutofit/>
          </a:bodyPr>
          <a:lstStyle/>
          <a:p>
            <a:r>
              <a:rPr lang="en-US" sz="3600" dirty="0"/>
              <a:t>3. Traversal algorithm (II)</a:t>
            </a:r>
            <a:br>
              <a:rPr lang="en-US" sz="3600" dirty="0"/>
            </a:br>
            <a:r>
              <a:rPr lang="en-US" sz="1600" dirty="0"/>
              <a:t>Example: retrieving same 200 files from same tape</a:t>
            </a:r>
            <a:endParaRPr lang="en-US" sz="3600"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18</a:t>
            </a:fld>
            <a:endParaRPr lang="en-US" dirty="0"/>
          </a:p>
        </p:txBody>
      </p:sp>
      <p:grpSp>
        <p:nvGrpSpPr>
          <p:cNvPr id="22" name="Group 21">
            <a:extLst>
              <a:ext uri="{FF2B5EF4-FFF2-40B4-BE49-F238E27FC236}">
                <a16:creationId xmlns:a16="http://schemas.microsoft.com/office/drawing/2014/main" id="{86628E90-1213-8F40-8788-AC37A63CBDE1}"/>
              </a:ext>
            </a:extLst>
          </p:cNvPr>
          <p:cNvGrpSpPr/>
          <p:nvPr/>
        </p:nvGrpSpPr>
        <p:grpSpPr>
          <a:xfrm>
            <a:off x="6674224" y="246295"/>
            <a:ext cx="2012574" cy="492442"/>
            <a:chOff x="6557017" y="1264633"/>
            <a:chExt cx="2322403" cy="353641"/>
          </a:xfrm>
        </p:grpSpPr>
        <p:cxnSp>
          <p:nvCxnSpPr>
            <p:cNvPr id="19" name="Straight Connector 18">
              <a:extLst>
                <a:ext uri="{FF2B5EF4-FFF2-40B4-BE49-F238E27FC236}">
                  <a16:creationId xmlns:a16="http://schemas.microsoft.com/office/drawing/2014/main" id="{D7E631E0-8ABE-8446-AD09-FB0B4BCA942E}"/>
                </a:ext>
              </a:extLst>
            </p:cNvPr>
            <p:cNvCxnSpPr>
              <a:cxnSpLocks/>
            </p:cNvCxnSpPr>
            <p:nvPr/>
          </p:nvCxnSpPr>
          <p:spPr>
            <a:xfrm>
              <a:off x="6557017" y="1373676"/>
              <a:ext cx="276159" cy="0"/>
            </a:xfrm>
            <a:prstGeom prst="line">
              <a:avLst/>
            </a:prstGeom>
            <a:ln w="412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DD45259-1FF2-BF49-9554-2185329C1C67}"/>
                </a:ext>
              </a:extLst>
            </p:cNvPr>
            <p:cNvCxnSpPr>
              <a:cxnSpLocks/>
            </p:cNvCxnSpPr>
            <p:nvPr/>
          </p:nvCxnSpPr>
          <p:spPr>
            <a:xfrm>
              <a:off x="6557017" y="1516057"/>
              <a:ext cx="276159" cy="0"/>
            </a:xfrm>
            <a:prstGeom prst="line">
              <a:avLst/>
            </a:prstGeom>
            <a:ln w="41275">
              <a:solidFill>
                <a:schemeClr val="accent6">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813CE15-0ED6-7944-AB94-039C443B9260}"/>
                </a:ext>
              </a:extLst>
            </p:cNvPr>
            <p:cNvSpPr txBox="1"/>
            <p:nvPr/>
          </p:nvSpPr>
          <p:spPr>
            <a:xfrm>
              <a:off x="6797214" y="1264633"/>
              <a:ext cx="2082206" cy="353641"/>
            </a:xfrm>
            <a:prstGeom prst="rect">
              <a:avLst/>
            </a:prstGeom>
            <a:noFill/>
          </p:spPr>
          <p:txBody>
            <a:bodyPr wrap="square" rtlCol="0">
              <a:spAutoFit/>
            </a:bodyPr>
            <a:lstStyle/>
            <a:p>
              <a:r>
                <a:rPr lang="en-US" sz="1400" dirty="0">
                  <a:solidFill>
                    <a:schemeClr val="accent6">
                      <a:lumMod val="50000"/>
                    </a:schemeClr>
                  </a:solidFill>
                </a:rPr>
                <a:t>: </a:t>
              </a:r>
              <a:r>
                <a:rPr lang="en-US" sz="1200" dirty="0">
                  <a:solidFill>
                    <a:schemeClr val="accent6">
                      <a:lumMod val="50000"/>
                    </a:schemeClr>
                  </a:solidFill>
                </a:rPr>
                <a:t>positioning movement</a:t>
              </a:r>
            </a:p>
            <a:p>
              <a:r>
                <a:rPr lang="en-US" sz="1200" dirty="0">
                  <a:solidFill>
                    <a:schemeClr val="accent6">
                      <a:lumMod val="50000"/>
                    </a:schemeClr>
                  </a:solidFill>
                </a:rPr>
                <a:t>: reading movement</a:t>
              </a:r>
            </a:p>
          </p:txBody>
        </p:sp>
      </p:grpSp>
      <p:pic>
        <p:nvPicPr>
          <p:cNvPr id="28" name="Picture 27">
            <a:extLst>
              <a:ext uri="{FF2B5EF4-FFF2-40B4-BE49-F238E27FC236}">
                <a16:creationId xmlns:a16="http://schemas.microsoft.com/office/drawing/2014/main" id="{E4C3BD5A-5B8C-6541-8DFC-D7AFF2977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2" y="862149"/>
            <a:ext cx="4219798" cy="2899954"/>
          </a:xfrm>
          <a:prstGeom prst="rect">
            <a:avLst/>
          </a:prstGeom>
          <a:ln>
            <a:solidFill>
              <a:schemeClr val="accent6">
                <a:lumMod val="50000"/>
              </a:schemeClr>
            </a:solidFill>
          </a:ln>
        </p:spPr>
      </p:pic>
      <p:pic>
        <p:nvPicPr>
          <p:cNvPr id="30" name="Picture 29">
            <a:extLst>
              <a:ext uri="{FF2B5EF4-FFF2-40B4-BE49-F238E27FC236}">
                <a16:creationId xmlns:a16="http://schemas.microsoft.com/office/drawing/2014/main" id="{22183C94-E048-834C-80BD-3D0972EA5C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194" y="862149"/>
            <a:ext cx="4223834" cy="2911040"/>
          </a:xfrm>
          <a:prstGeom prst="rect">
            <a:avLst/>
          </a:prstGeom>
          <a:ln>
            <a:solidFill>
              <a:schemeClr val="accent6">
                <a:lumMod val="50000"/>
              </a:schemeClr>
            </a:solidFill>
          </a:ln>
        </p:spPr>
      </p:pic>
      <p:pic>
        <p:nvPicPr>
          <p:cNvPr id="32" name="Picture 31">
            <a:extLst>
              <a:ext uri="{FF2B5EF4-FFF2-40B4-BE49-F238E27FC236}">
                <a16:creationId xmlns:a16="http://schemas.microsoft.com/office/drawing/2014/main" id="{C0CE9CC3-099C-954E-BA5D-9020FC95A9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64" y="3881964"/>
            <a:ext cx="4232636" cy="2914322"/>
          </a:xfrm>
          <a:prstGeom prst="rect">
            <a:avLst/>
          </a:prstGeom>
          <a:ln>
            <a:solidFill>
              <a:schemeClr val="accent6">
                <a:lumMod val="50000"/>
              </a:schemeClr>
            </a:solidFill>
          </a:ln>
        </p:spPr>
      </p:pic>
      <p:pic>
        <p:nvPicPr>
          <p:cNvPr id="34" name="Picture 33">
            <a:extLst>
              <a:ext uri="{FF2B5EF4-FFF2-40B4-BE49-F238E27FC236}">
                <a16:creationId xmlns:a16="http://schemas.microsoft.com/office/drawing/2014/main" id="{F0CE428D-0B2E-F94A-8736-B77FCF564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0194" y="3881965"/>
            <a:ext cx="4223834" cy="2914322"/>
          </a:xfrm>
          <a:prstGeom prst="rect">
            <a:avLst/>
          </a:prstGeom>
          <a:ln>
            <a:solidFill>
              <a:schemeClr val="accent6">
                <a:lumMod val="50000"/>
              </a:schemeClr>
            </a:solidFill>
          </a:ln>
        </p:spPr>
      </p:pic>
      <p:sp>
        <p:nvSpPr>
          <p:cNvPr id="40" name="Rectangle 39">
            <a:extLst>
              <a:ext uri="{FF2B5EF4-FFF2-40B4-BE49-F238E27FC236}">
                <a16:creationId xmlns:a16="http://schemas.microsoft.com/office/drawing/2014/main" id="{584E3C12-0AB3-0D45-9E96-370F1404702C}"/>
              </a:ext>
            </a:extLst>
          </p:cNvPr>
          <p:cNvSpPr/>
          <p:nvPr/>
        </p:nvSpPr>
        <p:spPr>
          <a:xfrm>
            <a:off x="6609806" y="220774"/>
            <a:ext cx="2304361" cy="545708"/>
          </a:xfrm>
          <a:prstGeom prst="rect">
            <a:avLst/>
          </a:prstGeom>
          <a:noFill/>
          <a:ln w="2222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003944-3E92-1B4F-B717-1B351CC428DB}"/>
              </a:ext>
            </a:extLst>
          </p:cNvPr>
          <p:cNvGrpSpPr/>
          <p:nvPr/>
        </p:nvGrpSpPr>
        <p:grpSpPr>
          <a:xfrm>
            <a:off x="4359632" y="1084217"/>
            <a:ext cx="386552" cy="2388687"/>
            <a:chOff x="7758113" y="2983413"/>
            <a:chExt cx="386552" cy="2388687"/>
          </a:xfrm>
        </p:grpSpPr>
        <p:cxnSp>
          <p:nvCxnSpPr>
            <p:cNvPr id="14" name="Straight Arrow Connector 13">
              <a:extLst>
                <a:ext uri="{FF2B5EF4-FFF2-40B4-BE49-F238E27FC236}">
                  <a16:creationId xmlns:a16="http://schemas.microsoft.com/office/drawing/2014/main" id="{C439A4D6-F5FA-5D4A-AF1A-376B8DF3C2AF}"/>
                </a:ext>
              </a:extLst>
            </p:cNvPr>
            <p:cNvCxnSpPr>
              <a:cxnSpLocks/>
            </p:cNvCxnSpPr>
            <p:nvPr/>
          </p:nvCxnSpPr>
          <p:spPr>
            <a:xfrm flipV="1">
              <a:off x="7758113" y="2983413"/>
              <a:ext cx="0" cy="2388687"/>
            </a:xfrm>
            <a:prstGeom prst="straightConnector1">
              <a:avLst/>
            </a:prstGeom>
            <a:ln w="3175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C1008A91-1EE1-784B-B4CD-0005C396A2AB}"/>
                </a:ext>
              </a:extLst>
            </p:cNvPr>
            <p:cNvSpPr txBox="1"/>
            <p:nvPr/>
          </p:nvSpPr>
          <p:spPr>
            <a:xfrm rot="16200000">
              <a:off x="6812890" y="3955958"/>
              <a:ext cx="2294218" cy="369332"/>
            </a:xfrm>
            <a:prstGeom prst="rect">
              <a:avLst/>
            </a:prstGeom>
            <a:noFill/>
          </p:spPr>
          <p:txBody>
            <a:bodyPr wrap="none" rtlCol="0">
              <a:spAutoFit/>
            </a:bodyPr>
            <a:lstStyle/>
            <a:p>
              <a:r>
                <a:rPr lang="en-US" dirty="0">
                  <a:solidFill>
                    <a:srgbClr val="FF0000"/>
                  </a:solidFill>
                </a:rPr>
                <a:t>Media length (~1km)</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16D61D-059D-B44C-90FF-0747044CA0CD}"/>
                  </a:ext>
                </a:extLst>
              </p:cNvPr>
              <p:cNvSpPr txBox="1"/>
              <p:nvPr/>
            </p:nvSpPr>
            <p:spPr>
              <a:xfrm>
                <a:off x="2734492" y="1123521"/>
                <a:ext cx="1427681" cy="688522"/>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54.5 </m:t>
                              </m:r>
                              <m:r>
                                <a:rPr lang="en-US" sz="1600" b="0" i="1" smtClean="0">
                                  <a:latin typeface="Cambria Math" panose="02040503050406030204" pitchFamily="18" charset="0"/>
                                </a:rPr>
                                <m:t>𝑘𝑚</m:t>
                              </m:r>
                            </m:e>
                            <m:e>
                              <m:r>
                                <a:rPr lang="en-US" sz="1600" b="0" i="1" smtClean="0">
                                  <a:latin typeface="Cambria Math" panose="02040503050406030204" pitchFamily="18" charset="0"/>
                                </a:rPr>
                                <m:t>9388 </m:t>
                              </m:r>
                              <m:r>
                                <a:rPr lang="en-US" sz="1600" b="0" i="1" smtClean="0">
                                  <a:latin typeface="Cambria Math" panose="02040503050406030204" pitchFamily="18" charset="0"/>
                                </a:rPr>
                                <m:t>𝑠</m:t>
                              </m:r>
                              <m:r>
                                <a:rPr lang="en-US" sz="1600" b="0" i="1" smtClean="0">
                                  <a:latin typeface="Cambria Math" panose="02040503050406030204" pitchFamily="18" charset="0"/>
                                </a:rPr>
                                <m:t> </m:t>
                              </m:r>
                            </m:e>
                          </m:eqArr>
                        </m:e>
                      </m:nary>
                    </m:oMath>
                  </m:oMathPara>
                </a14:m>
                <a:endParaRPr lang="en-US" sz="1600" dirty="0"/>
              </a:p>
            </p:txBody>
          </p:sp>
        </mc:Choice>
        <mc:Fallback xmlns="">
          <p:sp>
            <p:nvSpPr>
              <p:cNvPr id="5" name="TextBox 4">
                <a:extLst>
                  <a:ext uri="{FF2B5EF4-FFF2-40B4-BE49-F238E27FC236}">
                    <a16:creationId xmlns:a16="http://schemas.microsoft.com/office/drawing/2014/main" id="{E516D61D-059D-B44C-90FF-0747044CA0CD}"/>
                  </a:ext>
                </a:extLst>
              </p:cNvPr>
              <p:cNvSpPr txBox="1">
                <a:spLocks noRot="1" noChangeAspect="1" noMove="1" noResize="1" noEditPoints="1" noAdjustHandles="1" noChangeArrowheads="1" noChangeShapeType="1" noTextEdit="1"/>
              </p:cNvSpPr>
              <p:nvPr/>
            </p:nvSpPr>
            <p:spPr>
              <a:xfrm>
                <a:off x="2734492" y="1123521"/>
                <a:ext cx="1427681" cy="688522"/>
              </a:xfrm>
              <a:prstGeom prst="rect">
                <a:avLst/>
              </a:prstGeom>
              <a:blipFill>
                <a:blip r:embed="rId8"/>
                <a:stretch>
                  <a:fillRect l="-39130" t="-117544" b="-164912"/>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06F1FA7-1B36-4A46-8069-492BA022F071}"/>
                  </a:ext>
                </a:extLst>
              </p:cNvPr>
              <p:cNvSpPr txBox="1"/>
              <p:nvPr/>
            </p:nvSpPr>
            <p:spPr>
              <a:xfrm>
                <a:off x="7511694" y="1109008"/>
                <a:ext cx="1427681" cy="688522"/>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57.1 </m:t>
                              </m:r>
                              <m:r>
                                <a:rPr lang="en-US" sz="1600" b="0" i="1" smtClean="0">
                                  <a:latin typeface="Cambria Math" panose="02040503050406030204" pitchFamily="18" charset="0"/>
                                </a:rPr>
                                <m:t>𝑘𝑚</m:t>
                              </m:r>
                            </m:e>
                            <m:e>
                              <m:r>
                                <a:rPr lang="en-US" sz="1600" b="0" i="1" smtClean="0">
                                  <a:latin typeface="Cambria Math" panose="02040503050406030204" pitchFamily="18" charset="0"/>
                                </a:rPr>
                                <m:t>8374 </m:t>
                              </m:r>
                              <m:r>
                                <a:rPr lang="en-US" sz="1600" b="0" i="1" smtClean="0">
                                  <a:latin typeface="Cambria Math" panose="02040503050406030204" pitchFamily="18" charset="0"/>
                                </a:rPr>
                                <m:t>𝑠</m:t>
                              </m:r>
                              <m:r>
                                <a:rPr lang="en-US" sz="1600" b="0" i="1" smtClean="0">
                                  <a:latin typeface="Cambria Math" panose="02040503050406030204" pitchFamily="18" charset="0"/>
                                </a:rPr>
                                <m:t> </m:t>
                              </m:r>
                            </m:e>
                          </m:eqArr>
                        </m:e>
                      </m:nary>
                    </m:oMath>
                  </m:oMathPara>
                </a14:m>
                <a:endParaRPr lang="en-US" sz="1600" dirty="0"/>
              </a:p>
            </p:txBody>
          </p:sp>
        </mc:Choice>
        <mc:Fallback xmlns="">
          <p:sp>
            <p:nvSpPr>
              <p:cNvPr id="25" name="TextBox 24">
                <a:extLst>
                  <a:ext uri="{FF2B5EF4-FFF2-40B4-BE49-F238E27FC236}">
                    <a16:creationId xmlns:a16="http://schemas.microsoft.com/office/drawing/2014/main" id="{F06F1FA7-1B36-4A46-8069-492BA022F071}"/>
                  </a:ext>
                </a:extLst>
              </p:cNvPr>
              <p:cNvSpPr txBox="1">
                <a:spLocks noRot="1" noChangeAspect="1" noMove="1" noResize="1" noEditPoints="1" noAdjustHandles="1" noChangeArrowheads="1" noChangeShapeType="1" noTextEdit="1"/>
              </p:cNvSpPr>
              <p:nvPr/>
            </p:nvSpPr>
            <p:spPr>
              <a:xfrm>
                <a:off x="7511694" y="1109008"/>
                <a:ext cx="1427681" cy="688522"/>
              </a:xfrm>
              <a:prstGeom prst="rect">
                <a:avLst/>
              </a:prstGeom>
              <a:blipFill>
                <a:blip r:embed="rId9"/>
                <a:stretch>
                  <a:fillRect l="-39130" t="-117544" b="-164912"/>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7812D24-C9DA-C043-94E5-6E23152E45B3}"/>
                  </a:ext>
                </a:extLst>
              </p:cNvPr>
              <p:cNvSpPr txBox="1"/>
              <p:nvPr/>
            </p:nvSpPr>
            <p:spPr>
              <a:xfrm>
                <a:off x="2690948" y="4016873"/>
                <a:ext cx="1427681" cy="688522"/>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4.38 </m:t>
                              </m:r>
                              <m:r>
                                <a:rPr lang="en-US" sz="1600" b="0" i="1" smtClean="0">
                                  <a:latin typeface="Cambria Math" panose="02040503050406030204" pitchFamily="18" charset="0"/>
                                </a:rPr>
                                <m:t>𝑘𝑚</m:t>
                              </m:r>
                            </m:e>
                            <m:e>
                              <m:r>
                                <a:rPr lang="en-US" sz="1600" b="0" i="1" smtClean="0">
                                  <a:latin typeface="Cambria Math" panose="02040503050406030204" pitchFamily="18" charset="0"/>
                                </a:rPr>
                                <m:t>4858 </m:t>
                              </m:r>
                              <m:r>
                                <a:rPr lang="en-US" sz="1600" b="0" i="1" smtClean="0">
                                  <a:latin typeface="Cambria Math" panose="02040503050406030204" pitchFamily="18" charset="0"/>
                                </a:rPr>
                                <m:t>𝑠</m:t>
                              </m:r>
                            </m:e>
                          </m:eqArr>
                        </m:e>
                      </m:nary>
                    </m:oMath>
                  </m:oMathPara>
                </a14:m>
                <a:endParaRPr lang="en-US" sz="1600" dirty="0"/>
              </a:p>
            </p:txBody>
          </p:sp>
        </mc:Choice>
        <mc:Fallback xmlns="">
          <p:sp>
            <p:nvSpPr>
              <p:cNvPr id="26" name="TextBox 25">
                <a:extLst>
                  <a:ext uri="{FF2B5EF4-FFF2-40B4-BE49-F238E27FC236}">
                    <a16:creationId xmlns:a16="http://schemas.microsoft.com/office/drawing/2014/main" id="{57812D24-C9DA-C043-94E5-6E23152E45B3}"/>
                  </a:ext>
                </a:extLst>
              </p:cNvPr>
              <p:cNvSpPr txBox="1">
                <a:spLocks noRot="1" noChangeAspect="1" noMove="1" noResize="1" noEditPoints="1" noAdjustHandles="1" noChangeArrowheads="1" noChangeShapeType="1" noTextEdit="1"/>
              </p:cNvSpPr>
              <p:nvPr/>
            </p:nvSpPr>
            <p:spPr>
              <a:xfrm>
                <a:off x="2690948" y="4016873"/>
                <a:ext cx="1427681" cy="688522"/>
              </a:xfrm>
              <a:prstGeom prst="rect">
                <a:avLst/>
              </a:prstGeom>
              <a:blipFill>
                <a:blip r:embed="rId10"/>
                <a:stretch>
                  <a:fillRect l="-39474" t="-117544" b="-164912"/>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B4939B9-8DA7-5C4C-9EC1-8AF3E791F8E8}"/>
                  </a:ext>
                </a:extLst>
              </p:cNvPr>
              <p:cNvSpPr txBox="1"/>
              <p:nvPr/>
            </p:nvSpPr>
            <p:spPr>
              <a:xfrm>
                <a:off x="7491239" y="4107133"/>
                <a:ext cx="1427681" cy="688522"/>
              </a:xfrm>
              <a:prstGeom prst="rect">
                <a:avLst/>
              </a:prstGeom>
              <a:solidFill>
                <a:schemeClr val="bg1"/>
              </a:solidFill>
              <a:ln>
                <a:solidFill>
                  <a:srgbClr val="FF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5.20 </m:t>
                              </m:r>
                              <m:r>
                                <a:rPr lang="en-US" sz="1600" b="0" i="1" smtClean="0">
                                  <a:latin typeface="Cambria Math" panose="02040503050406030204" pitchFamily="18" charset="0"/>
                                </a:rPr>
                                <m:t>𝑘𝑚</m:t>
                              </m:r>
                            </m:e>
                            <m:e>
                              <m:r>
                                <a:rPr lang="en-US" sz="1600" b="0" i="1" smtClean="0">
                                  <a:latin typeface="Cambria Math" panose="02040503050406030204" pitchFamily="18" charset="0"/>
                                </a:rPr>
                                <m:t>2922 </m:t>
                              </m:r>
                              <m:r>
                                <a:rPr lang="en-US" sz="1600" b="0" i="1" smtClean="0">
                                  <a:latin typeface="Cambria Math" panose="02040503050406030204" pitchFamily="18" charset="0"/>
                                </a:rPr>
                                <m:t>𝑠</m:t>
                              </m:r>
                            </m:e>
                          </m:eqArr>
                        </m:e>
                      </m:nary>
                    </m:oMath>
                  </m:oMathPara>
                </a14:m>
                <a:endParaRPr lang="en-US" sz="1600" dirty="0"/>
              </a:p>
            </p:txBody>
          </p:sp>
        </mc:Choice>
        <mc:Fallback xmlns="">
          <p:sp>
            <p:nvSpPr>
              <p:cNvPr id="27" name="TextBox 26">
                <a:extLst>
                  <a:ext uri="{FF2B5EF4-FFF2-40B4-BE49-F238E27FC236}">
                    <a16:creationId xmlns:a16="http://schemas.microsoft.com/office/drawing/2014/main" id="{BB4939B9-8DA7-5C4C-9EC1-8AF3E791F8E8}"/>
                  </a:ext>
                </a:extLst>
              </p:cNvPr>
              <p:cNvSpPr txBox="1">
                <a:spLocks noRot="1" noChangeAspect="1" noMove="1" noResize="1" noEditPoints="1" noAdjustHandles="1" noChangeArrowheads="1" noChangeShapeType="1" noTextEdit="1"/>
              </p:cNvSpPr>
              <p:nvPr/>
            </p:nvSpPr>
            <p:spPr>
              <a:xfrm>
                <a:off x="7491239" y="4107133"/>
                <a:ext cx="1427681" cy="688522"/>
              </a:xfrm>
              <a:prstGeom prst="rect">
                <a:avLst/>
              </a:prstGeom>
              <a:blipFill>
                <a:blip r:embed="rId11"/>
                <a:stretch>
                  <a:fillRect l="-40351" t="-117544" b="-164912"/>
                </a:stretch>
              </a:blipFill>
              <a:ln>
                <a:solidFill>
                  <a:srgbClr val="FF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955403152"/>
      </p:ext>
    </p:extLst>
  </p:cSld>
  <p:clrMapOvr>
    <a:masterClrMapping/>
  </p:clrMapOvr>
  <p:transition spd="slow" advTm="87680">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dissolve">
                                      <p:cBhvr>
                                        <p:cTn id="13" dur="500"/>
                                        <p:tgtEl>
                                          <p:spTgt spid="30"/>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dissolv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dissolve">
                                      <p:cBhvr>
                                        <p:cTn id="30" dur="500"/>
                                        <p:tgtEl>
                                          <p:spTgt spid="26"/>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dissolv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186212A-3821-2940-9967-CEF61DCB1A4F}"/>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11" name="Content Placeholder 2">
            <a:extLst>
              <a:ext uri="{FF2B5EF4-FFF2-40B4-BE49-F238E27FC236}">
                <a16:creationId xmlns:a16="http://schemas.microsoft.com/office/drawing/2014/main" id="{19469443-4BCD-854D-AF57-D7F1E3920CBF}"/>
              </a:ext>
            </a:extLst>
          </p:cNvPr>
          <p:cNvSpPr>
            <a:spLocks noGrp="1"/>
          </p:cNvSpPr>
          <p:nvPr>
            <p:ph idx="1"/>
          </p:nvPr>
        </p:nvSpPr>
        <p:spPr>
          <a:xfrm>
            <a:off x="-9412" y="1094346"/>
            <a:ext cx="8445500" cy="4667421"/>
          </a:xfrm>
        </p:spPr>
        <p:txBody>
          <a:bodyPr>
            <a:noAutofit/>
          </a:bodyPr>
          <a:lstStyle/>
          <a:p>
            <a:r>
              <a:rPr lang="en-US" sz="1800" dirty="0"/>
              <a:t>Compared to LINEAR and RANDOM, SLTF and SCAN reduce media traversal distance (thus wear) by over 11x</a:t>
            </a:r>
          </a:p>
          <a:p>
            <a:r>
              <a:rPr lang="en-US" sz="1800" dirty="0"/>
              <a:t>SLTF is the fastest positioning algorithm (~2.5x-3x faster than LINEAR)</a:t>
            </a:r>
          </a:p>
          <a:p>
            <a:endParaRPr lang="en-US" sz="1800" dirty="0"/>
          </a:p>
          <a:p>
            <a:endParaRPr lang="en-US" sz="1800" dirty="0"/>
          </a:p>
          <a:p>
            <a:pPr marL="36576" indent="0">
              <a:buNone/>
            </a:pPr>
            <a:endParaRPr lang="en-US" sz="1800" dirty="0"/>
          </a:p>
          <a:p>
            <a:pPr marL="36576" indent="0">
              <a:buNone/>
            </a:pPr>
            <a:r>
              <a:rPr lang="en-US" sz="1800" dirty="0"/>
              <a:t>Further gains in reach:</a:t>
            </a:r>
          </a:p>
          <a:p>
            <a:r>
              <a:rPr lang="en-US" sz="1600" dirty="0"/>
              <a:t>Improved local movement modeling </a:t>
            </a:r>
          </a:p>
          <a:p>
            <a:r>
              <a:rPr lang="en-US" sz="1600" dirty="0"/>
              <a:t>More performant algorithms using </a:t>
            </a:r>
            <a:br>
              <a:rPr lang="en-US" sz="1600" dirty="0"/>
            </a:br>
            <a:r>
              <a:rPr lang="en-US" sz="1600" dirty="0"/>
              <a:t>heuristics and approximations</a:t>
            </a:r>
            <a:endParaRPr lang="en-US" sz="1200" dirty="0"/>
          </a:p>
          <a:p>
            <a:r>
              <a:rPr lang="en-US" sz="1600" dirty="0"/>
              <a:t>A research area for our PhD </a:t>
            </a:r>
            <a:br>
              <a:rPr lang="en-US" sz="1600" dirty="0"/>
            </a:br>
            <a:r>
              <a:rPr lang="en-US" sz="1600" dirty="0"/>
              <a:t>student starting this month</a:t>
            </a:r>
          </a:p>
          <a:p>
            <a:endParaRPr lang="en-US" sz="1600" dirty="0"/>
          </a:p>
          <a:p>
            <a:pPr marL="36576" indent="0">
              <a:buNone/>
            </a:pPr>
            <a:r>
              <a:rPr lang="en-US" sz="1600" dirty="0"/>
              <a:t>Support for </a:t>
            </a:r>
            <a:r>
              <a:rPr lang="en-GB" sz="1600" dirty="0"/>
              <a:t>optimised</a:t>
            </a:r>
            <a:r>
              <a:rPr lang="en-US" sz="1600" dirty="0"/>
              <a:t> LTO access will be</a:t>
            </a:r>
            <a:br>
              <a:rPr lang="en-US" sz="1600" dirty="0"/>
            </a:br>
            <a:r>
              <a:rPr lang="en-US" sz="1600" dirty="0"/>
              <a:t>implemented in the upcoming </a:t>
            </a:r>
            <a:br>
              <a:rPr lang="en-US" sz="1600" dirty="0"/>
            </a:br>
            <a:r>
              <a:rPr lang="en-US" sz="1600" dirty="0"/>
              <a:t>CERN Tape Archive (CTA) SW during 2019</a:t>
            </a:r>
          </a:p>
          <a:p>
            <a:endParaRPr lang="en-US" sz="1800" dirty="0"/>
          </a:p>
          <a:p>
            <a:endParaRPr lang="en-US" sz="1400" dirty="0"/>
          </a:p>
          <a:p>
            <a:pPr marL="36576" indent="0">
              <a:buNone/>
            </a:pPr>
            <a:endParaRPr lang="en-US" sz="1800" dirty="0"/>
          </a:p>
        </p:txBody>
      </p:sp>
      <p:sp>
        <p:nvSpPr>
          <p:cNvPr id="2" name="Title 1"/>
          <p:cNvSpPr>
            <a:spLocks noGrp="1"/>
          </p:cNvSpPr>
          <p:nvPr>
            <p:ph type="title"/>
          </p:nvPr>
        </p:nvSpPr>
        <p:spPr>
          <a:xfrm>
            <a:off x="457200" y="127485"/>
            <a:ext cx="8226854" cy="940443"/>
          </a:xfrm>
        </p:spPr>
        <p:txBody>
          <a:bodyPr>
            <a:normAutofit/>
          </a:bodyPr>
          <a:lstStyle/>
          <a:p>
            <a:r>
              <a:rPr lang="en-US" sz="3600" dirty="0"/>
              <a:t>Results so far</a:t>
            </a:r>
          </a:p>
        </p:txBody>
      </p:sp>
      <p:sp>
        <p:nvSpPr>
          <p:cNvPr id="6" name="Slide Number Placeholder 5"/>
          <p:cNvSpPr>
            <a:spLocks noGrp="1"/>
          </p:cNvSpPr>
          <p:nvPr>
            <p:ph type="sldNum" sz="quarter" idx="4"/>
          </p:nvPr>
        </p:nvSpPr>
        <p:spPr/>
        <p:txBody>
          <a:bodyPr/>
          <a:lstStyle/>
          <a:p>
            <a:fld id="{17918391-D411-FE40-AAD7-861AE5233E0E}" type="slidenum">
              <a:rPr lang="en-US" smtClean="0"/>
              <a:pPr/>
              <a:t>19</a:t>
            </a:fld>
            <a:endParaRPr lang="en-US" dirty="0"/>
          </a:p>
        </p:txBody>
      </p:sp>
      <p:pic>
        <p:nvPicPr>
          <p:cNvPr id="5" name="Picture 4">
            <a:extLst>
              <a:ext uri="{FF2B5EF4-FFF2-40B4-BE49-F238E27FC236}">
                <a16:creationId xmlns:a16="http://schemas.microsoft.com/office/drawing/2014/main" id="{B6E18D68-9288-C741-9342-8D9FEB92F4B0}"/>
              </a:ext>
            </a:extLst>
          </p:cNvPr>
          <p:cNvPicPr>
            <a:picLocks noChangeAspect="1"/>
          </p:cNvPicPr>
          <p:nvPr/>
        </p:nvPicPr>
        <p:blipFill>
          <a:blip r:embed="rId4"/>
          <a:stretch>
            <a:fillRect/>
          </a:stretch>
        </p:blipFill>
        <p:spPr>
          <a:xfrm>
            <a:off x="4058594" y="2253290"/>
            <a:ext cx="2514781" cy="4396470"/>
          </a:xfrm>
          <a:prstGeom prst="rect">
            <a:avLst/>
          </a:prstGeom>
        </p:spPr>
      </p:pic>
      <p:pic>
        <p:nvPicPr>
          <p:cNvPr id="7" name="Picture 6">
            <a:extLst>
              <a:ext uri="{FF2B5EF4-FFF2-40B4-BE49-F238E27FC236}">
                <a16:creationId xmlns:a16="http://schemas.microsoft.com/office/drawing/2014/main" id="{0AC27E7D-D684-8A46-B715-7C545CEA00FC}"/>
              </a:ext>
            </a:extLst>
          </p:cNvPr>
          <p:cNvPicPr>
            <a:picLocks noChangeAspect="1"/>
          </p:cNvPicPr>
          <p:nvPr/>
        </p:nvPicPr>
        <p:blipFill>
          <a:blip r:embed="rId5"/>
          <a:stretch>
            <a:fillRect/>
          </a:stretch>
        </p:blipFill>
        <p:spPr>
          <a:xfrm>
            <a:off x="6553403" y="2257093"/>
            <a:ext cx="2590597" cy="4391901"/>
          </a:xfrm>
          <a:prstGeom prst="rect">
            <a:avLst/>
          </a:prstGeom>
        </p:spPr>
      </p:pic>
      <p:pic>
        <p:nvPicPr>
          <p:cNvPr id="13" name="Picture 12">
            <a:extLst>
              <a:ext uri="{FF2B5EF4-FFF2-40B4-BE49-F238E27FC236}">
                <a16:creationId xmlns:a16="http://schemas.microsoft.com/office/drawing/2014/main" id="{32C1B82A-BEA1-A648-8FC3-8C6FAFD164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6746" y="2725557"/>
            <a:ext cx="4279938" cy="3682999"/>
          </a:xfrm>
          <a:prstGeom prst="rect">
            <a:avLst/>
          </a:prstGeom>
          <a:noFill/>
          <a:ln>
            <a:solidFill>
              <a:schemeClr val="accent5"/>
            </a:solidFill>
          </a:ln>
          <a:effectLst>
            <a:outerShdw blurRad="50800" dist="38100" dir="2700000" algn="tl" rotWithShape="0">
              <a:prstClr val="black">
                <a:alpha val="40000"/>
              </a:prstClr>
            </a:outerShdw>
          </a:effectLst>
        </p:spPr>
      </p:pic>
    </p:spTree>
    <p:custDataLst>
      <p:tags r:id="rId1"/>
    </p:custDataLst>
    <p:extLst>
      <p:ext uri="{BB962C8B-B14F-4D97-AF65-F5344CB8AC3E}">
        <p14:creationId xmlns:p14="http://schemas.microsoft.com/office/powerpoint/2010/main" val="4085948361"/>
      </p:ext>
    </p:extLst>
  </p:cSld>
  <p:clrMapOvr>
    <a:masterClrMapping/>
  </p:clrMapOvr>
  <p:transition spd="slow" advTm="89984">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dissolve">
                                      <p:cBhvr>
                                        <p:cTn id="15" dur="500"/>
                                        <p:tgtEl>
                                          <p:spTgt spid="1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
                                            <p:txEl>
                                              <p:pRg st="5" end="5"/>
                                            </p:txEl>
                                          </p:spTgt>
                                        </p:tgtEl>
                                        <p:attrNameLst>
                                          <p:attrName>style.visibility</p:attrName>
                                        </p:attrNameLst>
                                      </p:cBhvr>
                                      <p:to>
                                        <p:strVal val="visible"/>
                                      </p:to>
                                    </p:set>
                                    <p:animEffect transition="in" filter="dissolve">
                                      <p:cBhvr>
                                        <p:cTn id="29" dur="500"/>
                                        <p:tgtEl>
                                          <p:spTgt spid="11">
                                            <p:txEl>
                                              <p:pRg st="5" end="5"/>
                                            </p:txEl>
                                          </p:spTgt>
                                        </p:tgtEl>
                                      </p:cBhvr>
                                    </p:animEffect>
                                  </p:childTnLst>
                                </p:cTn>
                              </p:par>
                            </p:childTnLst>
                          </p:cTn>
                        </p:par>
                        <p:par>
                          <p:cTn id="30" fill="hold">
                            <p:stCondLst>
                              <p:cond delay="500"/>
                            </p:stCondLst>
                            <p:childTnLst>
                              <p:par>
                                <p:cTn id="31" presetID="9" presetClass="entr" presetSubtype="0" fill="hold" grpId="0" nodeType="after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animEffect transition="in" filter="dissolve">
                                      <p:cBhvr>
                                        <p:cTn id="33" dur="500"/>
                                        <p:tgtEl>
                                          <p:spTgt spid="11">
                                            <p:txEl>
                                              <p:pRg st="6" end="6"/>
                                            </p:txEl>
                                          </p:spTgt>
                                        </p:tgtEl>
                                      </p:cBhvr>
                                    </p:animEffect>
                                  </p:childTnLst>
                                </p:cTn>
                              </p:par>
                            </p:childTnLst>
                          </p:cTn>
                        </p:par>
                        <p:par>
                          <p:cTn id="34" fill="hold">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Effect transition="in" filter="dissolve">
                                      <p:cBhvr>
                                        <p:cTn id="37" dur="500"/>
                                        <p:tgtEl>
                                          <p:spTgt spid="11">
                                            <p:txEl>
                                              <p:pRg st="7" end="7"/>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Effect transition="in" filter="dissolve">
                                      <p:cBhvr>
                                        <p:cTn id="41" dur="500"/>
                                        <p:tgtEl>
                                          <p:spTgt spid="1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1">
                                            <p:txEl>
                                              <p:pRg st="10" end="10"/>
                                            </p:txEl>
                                          </p:spTgt>
                                        </p:tgtEl>
                                        <p:attrNameLst>
                                          <p:attrName>style.visibility</p:attrName>
                                        </p:attrNameLst>
                                      </p:cBhvr>
                                      <p:to>
                                        <p:strVal val="visible"/>
                                      </p:to>
                                    </p:set>
                                    <p:animEffect transition="in" filter="dissolve">
                                      <p:cBhvr>
                                        <p:cTn id="46"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Status of LTO at CERN</a:t>
            </a:r>
          </a:p>
          <a:p>
            <a:r>
              <a:rPr lang="en-US" dirty="0"/>
              <a:t>(Read) Performance characteristics</a:t>
            </a:r>
          </a:p>
          <a:p>
            <a:r>
              <a:rPr lang="en-US" dirty="0"/>
              <a:t>Investigations, results and improvements</a:t>
            </a:r>
          </a:p>
          <a:p>
            <a:endParaRPr lang="en-US"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2</a:t>
            </a:fld>
            <a:endParaRPr lang="en-US" dirty="0"/>
          </a:p>
        </p:txBody>
      </p:sp>
      <p:sp>
        <p:nvSpPr>
          <p:cNvPr id="5" name="TextBox 4">
            <a:extLst>
              <a:ext uri="{FF2B5EF4-FFF2-40B4-BE49-F238E27FC236}">
                <a16:creationId xmlns:a16="http://schemas.microsoft.com/office/drawing/2014/main" id="{AFD10CCC-BC51-0C40-BF9A-421083207545}"/>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2051307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Summary</a:t>
            </a:r>
          </a:p>
        </p:txBody>
      </p:sp>
      <p:sp>
        <p:nvSpPr>
          <p:cNvPr id="3" name="Content Placeholder 2"/>
          <p:cNvSpPr>
            <a:spLocks noGrp="1"/>
          </p:cNvSpPr>
          <p:nvPr>
            <p:ph idx="1"/>
          </p:nvPr>
        </p:nvSpPr>
        <p:spPr>
          <a:xfrm>
            <a:off x="0" y="1064397"/>
            <a:ext cx="9144000" cy="5182415"/>
          </a:xfrm>
        </p:spPr>
        <p:txBody>
          <a:bodyPr>
            <a:normAutofit lnSpcReduction="10000"/>
          </a:bodyPr>
          <a:lstStyle/>
          <a:p>
            <a:r>
              <a:rPr lang="en-US" sz="2400" dirty="0"/>
              <a:t>LTO-8 is an interesting alternative/complement to IBM enterprise offering a very attractive price/TB</a:t>
            </a:r>
          </a:p>
          <a:p>
            <a:r>
              <a:rPr lang="en-US" sz="2400" dirty="0"/>
              <a:t>LTO lacks drive-assisted reordering of file requests, making reading much slower -&gt; significant impact for “tape carousel” activities… </a:t>
            </a:r>
          </a:p>
          <a:p>
            <a:r>
              <a:rPr lang="en-US" sz="2400" dirty="0"/>
              <a:t>… but this reordering can be implemented outside the drive!</a:t>
            </a:r>
            <a:endParaRPr lang="en-US" sz="2000" dirty="0"/>
          </a:p>
          <a:p>
            <a:r>
              <a:rPr lang="en-US" sz="2400" dirty="0"/>
              <a:t>Internal (undocumented) drive parameters can be inferred via linear regression techniques</a:t>
            </a:r>
          </a:p>
          <a:p>
            <a:r>
              <a:rPr lang="en-US" sz="2400" dirty="0"/>
              <a:t>Positioning times can be improved by an average factor of 2.5x-3x, and media traversal (thus wear) reduced by over an order of magnitude… and there is still room to improve further…</a:t>
            </a:r>
          </a:p>
          <a:p>
            <a:r>
              <a:rPr lang="en-US" sz="2400" dirty="0"/>
              <a:t>… making LTO Tape Reading Great </a:t>
            </a:r>
            <a:r>
              <a:rPr lang="en-US" sz="1600" dirty="0"/>
              <a:t>(…or better) </a:t>
            </a:r>
            <a:r>
              <a:rPr lang="en-US" sz="2400" dirty="0"/>
              <a:t>again</a:t>
            </a:r>
            <a:endParaRPr lang="en-US"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20</a:t>
            </a:fld>
            <a:endParaRPr lang="en-US" dirty="0"/>
          </a:p>
        </p:txBody>
      </p:sp>
      <p:sp>
        <p:nvSpPr>
          <p:cNvPr id="5" name="TextBox 4">
            <a:extLst>
              <a:ext uri="{FF2B5EF4-FFF2-40B4-BE49-F238E27FC236}">
                <a16:creationId xmlns:a16="http://schemas.microsoft.com/office/drawing/2014/main" id="{AB12C97F-34B6-384D-A000-1D2FFB2CB565}"/>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3055013786"/>
      </p:ext>
    </p:extLst>
  </p:cSld>
  <p:clrMapOvr>
    <a:masterClrMapping/>
  </p:clrMapOvr>
  <p:transition spd="slow" advTm="22550">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C608-8E40-2F42-AB99-93875297E1D3}"/>
              </a:ext>
            </a:extLst>
          </p:cNvPr>
          <p:cNvSpPr>
            <a:spLocks noGrp="1"/>
          </p:cNvSpPr>
          <p:nvPr>
            <p:ph type="title"/>
          </p:nvPr>
        </p:nvSpPr>
        <p:spPr/>
        <p:txBody>
          <a:bodyPr>
            <a:normAutofit/>
          </a:bodyPr>
          <a:lstStyle/>
          <a:p>
            <a:r>
              <a:rPr lang="en-US" dirty="0"/>
              <a:t>Annex and References</a:t>
            </a:r>
          </a:p>
        </p:txBody>
      </p:sp>
      <p:sp>
        <p:nvSpPr>
          <p:cNvPr id="6" name="Slide Number Placeholder 5">
            <a:extLst>
              <a:ext uri="{FF2B5EF4-FFF2-40B4-BE49-F238E27FC236}">
                <a16:creationId xmlns:a16="http://schemas.microsoft.com/office/drawing/2014/main" id="{B0CA7E76-AE5A-7347-80BB-E0962B56DB27}"/>
              </a:ext>
            </a:extLst>
          </p:cNvPr>
          <p:cNvSpPr>
            <a:spLocks noGrp="1"/>
          </p:cNvSpPr>
          <p:nvPr>
            <p:ph type="sldNum" sz="quarter" idx="4"/>
          </p:nvPr>
        </p:nvSpPr>
        <p:spPr/>
        <p:txBody>
          <a:bodyPr/>
          <a:lstStyle/>
          <a:p>
            <a:fld id="{17918391-D411-FE40-AAD7-861AE5233E0E}" type="slidenum">
              <a:rPr lang="en-US" smtClean="0"/>
              <a:pPr/>
              <a:t>21</a:t>
            </a:fld>
            <a:endParaRPr lang="en-US" dirty="0"/>
          </a:p>
        </p:txBody>
      </p:sp>
      <p:sp>
        <p:nvSpPr>
          <p:cNvPr id="4" name="TextBox 3">
            <a:extLst>
              <a:ext uri="{FF2B5EF4-FFF2-40B4-BE49-F238E27FC236}">
                <a16:creationId xmlns:a16="http://schemas.microsoft.com/office/drawing/2014/main" id="{D7D548D8-AC95-0148-B500-96039008D5E2}"/>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1988733206"/>
      </p:ext>
    </p:extLst>
  </p:cSld>
  <p:clrMapOvr>
    <a:masterClrMapping/>
  </p:clrMapOvr>
  <mc:AlternateContent xmlns:mc="http://schemas.openxmlformats.org/markup-compatibility/2006" xmlns:p14="http://schemas.microsoft.com/office/powerpoint/2010/main">
    <mc:Choice Requires="p14">
      <p:transition spd="slow" p14:dur="2000" advTm="16985"/>
    </mc:Choice>
    <mc:Fallback xmlns="">
      <p:transition spd="slow" advTm="1698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53F02A-352F-DF4C-9738-A0059B59E04B}"/>
              </a:ext>
            </a:extLst>
          </p:cNvPr>
          <p:cNvPicPr>
            <a:picLocks noChangeAspect="1"/>
          </p:cNvPicPr>
          <p:nvPr/>
        </p:nvPicPr>
        <p:blipFill>
          <a:blip r:embed="rId3"/>
          <a:stretch>
            <a:fillRect/>
          </a:stretch>
        </p:blipFill>
        <p:spPr>
          <a:xfrm>
            <a:off x="225854" y="2743462"/>
            <a:ext cx="6121400" cy="3441700"/>
          </a:xfrm>
          <a:prstGeom prst="rect">
            <a:avLst/>
          </a:prstGeom>
        </p:spPr>
      </p:pic>
      <p:pic>
        <p:nvPicPr>
          <p:cNvPr id="5" name="Picture 4">
            <a:extLst>
              <a:ext uri="{FF2B5EF4-FFF2-40B4-BE49-F238E27FC236}">
                <a16:creationId xmlns:a16="http://schemas.microsoft.com/office/drawing/2014/main" id="{C828B673-D84C-5943-B065-0CD380EADCEF}"/>
              </a:ext>
            </a:extLst>
          </p:cNvPr>
          <p:cNvPicPr>
            <a:picLocks noChangeAspect="1"/>
          </p:cNvPicPr>
          <p:nvPr/>
        </p:nvPicPr>
        <p:blipFill>
          <a:blip r:embed="rId4"/>
          <a:stretch>
            <a:fillRect/>
          </a:stretch>
        </p:blipFill>
        <p:spPr>
          <a:xfrm>
            <a:off x="225854" y="1063963"/>
            <a:ext cx="8458200" cy="1739900"/>
          </a:xfrm>
          <a:prstGeom prst="rect">
            <a:avLst/>
          </a:prstGeom>
        </p:spPr>
      </p:pic>
      <p:sp>
        <p:nvSpPr>
          <p:cNvPr id="6" name="Slide Number Placeholder 5">
            <a:extLst>
              <a:ext uri="{FF2B5EF4-FFF2-40B4-BE49-F238E27FC236}">
                <a16:creationId xmlns:a16="http://schemas.microsoft.com/office/drawing/2014/main" id="{813BEB81-5DF6-D547-9A68-AB30D76B1C42}"/>
              </a:ext>
            </a:extLst>
          </p:cNvPr>
          <p:cNvSpPr>
            <a:spLocks noGrp="1"/>
          </p:cNvSpPr>
          <p:nvPr>
            <p:ph type="sldNum" sz="quarter" idx="4"/>
          </p:nvPr>
        </p:nvSpPr>
        <p:spPr>
          <a:xfrm>
            <a:off x="8340835" y="6312808"/>
            <a:ext cx="501424" cy="365125"/>
          </a:xfrm>
        </p:spPr>
        <p:txBody>
          <a:bodyPr/>
          <a:lstStyle/>
          <a:p>
            <a:fld id="{17918391-D411-FE40-AAD7-861AE5233E0E}" type="slidenum">
              <a:rPr lang="en-US" smtClean="0"/>
              <a:pPr/>
              <a:t>22</a:t>
            </a:fld>
            <a:endParaRPr lang="en-US" dirty="0"/>
          </a:p>
        </p:txBody>
      </p:sp>
      <p:sp>
        <p:nvSpPr>
          <p:cNvPr id="9" name="Title 1">
            <a:extLst>
              <a:ext uri="{FF2B5EF4-FFF2-40B4-BE49-F238E27FC236}">
                <a16:creationId xmlns:a16="http://schemas.microsoft.com/office/drawing/2014/main" id="{39E1C576-D231-BF4C-B1BD-A261084D8F66}"/>
              </a:ext>
            </a:extLst>
          </p:cNvPr>
          <p:cNvSpPr>
            <a:spLocks noGrp="1"/>
          </p:cNvSpPr>
          <p:nvPr>
            <p:ph type="title"/>
          </p:nvPr>
        </p:nvSpPr>
        <p:spPr>
          <a:xfrm>
            <a:off x="225854" y="123520"/>
            <a:ext cx="8226854" cy="940443"/>
          </a:xfrm>
        </p:spPr>
        <p:txBody>
          <a:bodyPr>
            <a:normAutofit/>
          </a:bodyPr>
          <a:lstStyle/>
          <a:p>
            <a:r>
              <a:rPr lang="en-US" sz="3600" dirty="0"/>
              <a:t>Linear Regression coefficients</a:t>
            </a:r>
          </a:p>
        </p:txBody>
      </p:sp>
      <p:sp>
        <p:nvSpPr>
          <p:cNvPr id="12" name="TextBox 11">
            <a:extLst>
              <a:ext uri="{FF2B5EF4-FFF2-40B4-BE49-F238E27FC236}">
                <a16:creationId xmlns:a16="http://schemas.microsoft.com/office/drawing/2014/main" id="{9D6B47DB-79FA-8340-8CB7-D4D79850EC27}"/>
              </a:ext>
            </a:extLst>
          </p:cNvPr>
          <p:cNvSpPr txBox="1"/>
          <p:nvPr/>
        </p:nvSpPr>
        <p:spPr>
          <a:xfrm>
            <a:off x="5951333" y="3191156"/>
            <a:ext cx="2732721" cy="276999"/>
          </a:xfrm>
          <a:prstGeom prst="rect">
            <a:avLst/>
          </a:prstGeom>
          <a:noFill/>
          <a:ln>
            <a:solidFill>
              <a:srgbClr val="FF0000"/>
            </a:solidFill>
          </a:ln>
        </p:spPr>
        <p:txBody>
          <a:bodyPr wrap="square" rtlCol="0">
            <a:spAutoFit/>
          </a:bodyPr>
          <a:lstStyle/>
          <a:p>
            <a:r>
              <a:rPr lang="en-US" sz="1200" dirty="0">
                <a:solidFill>
                  <a:schemeClr val="accent6">
                    <a:lumMod val="50000"/>
                  </a:schemeClr>
                </a:solidFill>
              </a:rPr>
              <a:t>base repositioning overhead (in s)</a:t>
            </a:r>
          </a:p>
        </p:txBody>
      </p:sp>
      <p:cxnSp>
        <p:nvCxnSpPr>
          <p:cNvPr id="14" name="Straight Arrow Connector 13">
            <a:extLst>
              <a:ext uri="{FF2B5EF4-FFF2-40B4-BE49-F238E27FC236}">
                <a16:creationId xmlns:a16="http://schemas.microsoft.com/office/drawing/2014/main" id="{708A8A12-E61F-C24F-8C89-5B87DEFE8215}"/>
              </a:ext>
            </a:extLst>
          </p:cNvPr>
          <p:cNvCxnSpPr>
            <a:cxnSpLocks/>
            <a:stCxn id="12" idx="1"/>
          </p:cNvCxnSpPr>
          <p:nvPr/>
        </p:nvCxnSpPr>
        <p:spPr>
          <a:xfrm flipH="1">
            <a:off x="5372918" y="3329656"/>
            <a:ext cx="578415" cy="8554"/>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78A0F7A4-E8DC-C143-9CD9-205EB1B68B85}"/>
              </a:ext>
            </a:extLst>
          </p:cNvPr>
          <p:cNvPicPr>
            <a:picLocks noChangeAspect="1"/>
          </p:cNvPicPr>
          <p:nvPr/>
        </p:nvPicPr>
        <p:blipFill>
          <a:blip r:embed="rId5"/>
          <a:stretch>
            <a:fillRect/>
          </a:stretch>
        </p:blipFill>
        <p:spPr>
          <a:xfrm>
            <a:off x="6347255" y="5017325"/>
            <a:ext cx="2796746" cy="1840675"/>
          </a:xfrm>
          <a:prstGeom prst="rect">
            <a:avLst/>
          </a:prstGeom>
        </p:spPr>
      </p:pic>
      <p:sp>
        <p:nvSpPr>
          <p:cNvPr id="17" name="TextBox 16">
            <a:extLst>
              <a:ext uri="{FF2B5EF4-FFF2-40B4-BE49-F238E27FC236}">
                <a16:creationId xmlns:a16="http://schemas.microsoft.com/office/drawing/2014/main" id="{1B9B5967-C72D-7241-9D74-9D656A6F08CB}"/>
              </a:ext>
            </a:extLst>
          </p:cNvPr>
          <p:cNvSpPr txBox="1"/>
          <p:nvPr/>
        </p:nvSpPr>
        <p:spPr>
          <a:xfrm>
            <a:off x="5951332" y="3526477"/>
            <a:ext cx="3124607" cy="1015663"/>
          </a:xfrm>
          <a:prstGeom prst="rect">
            <a:avLst/>
          </a:prstGeom>
          <a:noFill/>
          <a:ln>
            <a:solidFill>
              <a:srgbClr val="FF0000"/>
            </a:solidFill>
          </a:ln>
        </p:spPr>
        <p:txBody>
          <a:bodyPr wrap="square" rtlCol="0">
            <a:spAutoFit/>
          </a:bodyPr>
          <a:lstStyle/>
          <a:p>
            <a:r>
              <a:rPr lang="en-US" sz="1200" dirty="0">
                <a:solidFill>
                  <a:schemeClr val="accent6">
                    <a:lumMod val="50000"/>
                  </a:schemeClr>
                </a:solidFill>
              </a:rPr>
              <a:t>wrap change (in s)</a:t>
            </a:r>
          </a:p>
          <a:p>
            <a:r>
              <a:rPr lang="en-US" sz="1200" dirty="0">
                <a:solidFill>
                  <a:schemeClr val="accent6">
                    <a:lumMod val="50000"/>
                  </a:schemeClr>
                </a:solidFill>
              </a:rPr>
              <a:t>band change (in s) [on top of wrap change]</a:t>
            </a:r>
          </a:p>
          <a:p>
            <a:r>
              <a:rPr lang="en-US" sz="1200" dirty="0">
                <a:solidFill>
                  <a:schemeClr val="accent6">
                    <a:lumMod val="50000"/>
                  </a:schemeClr>
                </a:solidFill>
              </a:rPr>
              <a:t>Crossing mid-tape (in s) [negative: faster]</a:t>
            </a:r>
          </a:p>
          <a:p>
            <a:r>
              <a:rPr lang="en-US" sz="1200" dirty="0">
                <a:solidFill>
                  <a:schemeClr val="accent6">
                    <a:lumMod val="50000"/>
                  </a:schemeClr>
                </a:solidFill>
              </a:rPr>
              <a:t>direction change (in s)</a:t>
            </a:r>
          </a:p>
          <a:p>
            <a:r>
              <a:rPr lang="en-US" sz="1200" dirty="0" err="1">
                <a:solidFill>
                  <a:schemeClr val="accent6">
                    <a:lumMod val="50000"/>
                  </a:schemeClr>
                </a:solidFill>
              </a:rPr>
              <a:t>stepback</a:t>
            </a:r>
            <a:r>
              <a:rPr lang="en-US" sz="1200" dirty="0">
                <a:solidFill>
                  <a:schemeClr val="accent6">
                    <a:lumMod val="50000"/>
                  </a:schemeClr>
                </a:solidFill>
              </a:rPr>
              <a:t> (in s)</a:t>
            </a:r>
          </a:p>
        </p:txBody>
      </p:sp>
      <p:cxnSp>
        <p:nvCxnSpPr>
          <p:cNvPr id="18" name="Straight Arrow Connector 17">
            <a:extLst>
              <a:ext uri="{FF2B5EF4-FFF2-40B4-BE49-F238E27FC236}">
                <a16:creationId xmlns:a16="http://schemas.microsoft.com/office/drawing/2014/main" id="{66CE6B23-DCDC-8149-8545-3EC9B3563895}"/>
              </a:ext>
            </a:extLst>
          </p:cNvPr>
          <p:cNvCxnSpPr>
            <a:cxnSpLocks/>
          </p:cNvCxnSpPr>
          <p:nvPr/>
        </p:nvCxnSpPr>
        <p:spPr>
          <a:xfrm flipH="1" flipV="1">
            <a:off x="5561177" y="3963682"/>
            <a:ext cx="404670" cy="6792"/>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CF0CD8B-9552-B340-A665-9AC9397B4493}"/>
              </a:ext>
            </a:extLst>
          </p:cNvPr>
          <p:cNvSpPr txBox="1"/>
          <p:nvPr/>
        </p:nvSpPr>
        <p:spPr>
          <a:xfrm>
            <a:off x="5965847" y="4585608"/>
            <a:ext cx="2732721" cy="276999"/>
          </a:xfrm>
          <a:prstGeom prst="rect">
            <a:avLst/>
          </a:prstGeom>
          <a:noFill/>
          <a:ln>
            <a:solidFill>
              <a:srgbClr val="FF0000"/>
            </a:solidFill>
          </a:ln>
        </p:spPr>
        <p:txBody>
          <a:bodyPr wrap="square" rtlCol="0">
            <a:spAutoFit/>
          </a:bodyPr>
          <a:lstStyle/>
          <a:p>
            <a:r>
              <a:rPr lang="en-US" sz="1200" dirty="0">
                <a:solidFill>
                  <a:schemeClr val="accent6">
                    <a:lumMod val="50000"/>
                  </a:schemeClr>
                </a:solidFill>
              </a:rPr>
              <a:t>distance factor (seconds/LPOS unit)</a:t>
            </a:r>
          </a:p>
        </p:txBody>
      </p:sp>
      <p:cxnSp>
        <p:nvCxnSpPr>
          <p:cNvPr id="20" name="Straight Arrow Connector 19">
            <a:extLst>
              <a:ext uri="{FF2B5EF4-FFF2-40B4-BE49-F238E27FC236}">
                <a16:creationId xmlns:a16="http://schemas.microsoft.com/office/drawing/2014/main" id="{36FD4AA1-87F4-424C-8C50-C734E1ABE992}"/>
              </a:ext>
            </a:extLst>
          </p:cNvPr>
          <p:cNvCxnSpPr>
            <a:cxnSpLocks/>
            <a:stCxn id="19" idx="1"/>
          </p:cNvCxnSpPr>
          <p:nvPr/>
        </p:nvCxnSpPr>
        <p:spPr>
          <a:xfrm flipH="1" flipV="1">
            <a:off x="5372918" y="4612755"/>
            <a:ext cx="592929" cy="111353"/>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sp>
        <p:nvSpPr>
          <p:cNvPr id="4" name="Right Brace 3">
            <a:extLst>
              <a:ext uri="{FF2B5EF4-FFF2-40B4-BE49-F238E27FC236}">
                <a16:creationId xmlns:a16="http://schemas.microsoft.com/office/drawing/2014/main" id="{8741D720-D55A-744C-B853-A55081A8FF98}"/>
              </a:ext>
            </a:extLst>
          </p:cNvPr>
          <p:cNvSpPr/>
          <p:nvPr/>
        </p:nvSpPr>
        <p:spPr>
          <a:xfrm>
            <a:off x="5372918" y="3520178"/>
            <a:ext cx="96086" cy="90059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C897C8B3-47BC-A246-912D-4017AB62E315}"/>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248876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ppt_x"/>
                                          </p:val>
                                        </p:tav>
                                        <p:tav tm="100000">
                                          <p:val>
                                            <p:strVal val="#ppt_x"/>
                                          </p:val>
                                        </p:tav>
                                      </p:tavLst>
                                    </p:anim>
                                    <p:anim calcmode="lin" valueType="num">
                                      <p:cBhvr additive="base">
                                        <p:cTn id="11" dur="500" fill="hold"/>
                                        <p:tgtEl>
                                          <p:spTgt spid="14"/>
                                        </p:tgtEl>
                                        <p:attrNameLst>
                                          <p:attrName>ppt_y</p:attrName>
                                        </p:attrNameLst>
                                      </p:cBhvr>
                                      <p:tavLst>
                                        <p:tav tm="0">
                                          <p:val>
                                            <p:strVal val="1+#ppt_h/2"/>
                                          </p:val>
                                        </p:tav>
                                        <p:tav tm="100000">
                                          <p:val>
                                            <p:strVal val="#ppt_y"/>
                                          </p:val>
                                        </p:tav>
                                      </p:tavLst>
                                    </p:anim>
                                  </p:childTnLst>
                                </p:cTn>
                              </p:par>
                              <p:par>
                                <p:cTn id="12" presetID="9"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par>
                                <p:cTn id="18" presetID="2" presetClass="entr" presetSubtype="4"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9"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par>
                                <p:cTn id="28" presetID="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9"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A27F8-5E24-1049-A67C-603E757397F9}"/>
              </a:ext>
            </a:extLst>
          </p:cNvPr>
          <p:cNvPicPr>
            <a:picLocks noChangeAspect="1"/>
          </p:cNvPicPr>
          <p:nvPr/>
        </p:nvPicPr>
        <p:blipFill>
          <a:blip r:embed="rId3"/>
          <a:stretch>
            <a:fillRect/>
          </a:stretch>
        </p:blipFill>
        <p:spPr>
          <a:xfrm>
            <a:off x="395560" y="1173935"/>
            <a:ext cx="4175067" cy="4800077"/>
          </a:xfrm>
          <a:prstGeom prst="rect">
            <a:avLst/>
          </a:prstGeom>
        </p:spPr>
      </p:pic>
      <p:pic>
        <p:nvPicPr>
          <p:cNvPr id="4" name="Picture 3">
            <a:extLst>
              <a:ext uri="{FF2B5EF4-FFF2-40B4-BE49-F238E27FC236}">
                <a16:creationId xmlns:a16="http://schemas.microsoft.com/office/drawing/2014/main" id="{EB746F98-8647-454B-AA5E-C2E843919E12}"/>
              </a:ext>
            </a:extLst>
          </p:cNvPr>
          <p:cNvPicPr>
            <a:picLocks noChangeAspect="1"/>
          </p:cNvPicPr>
          <p:nvPr/>
        </p:nvPicPr>
        <p:blipFill>
          <a:blip r:embed="rId4"/>
          <a:stretch>
            <a:fillRect/>
          </a:stretch>
        </p:blipFill>
        <p:spPr>
          <a:xfrm>
            <a:off x="4632267" y="1173935"/>
            <a:ext cx="4175067" cy="4800077"/>
          </a:xfrm>
          <a:prstGeom prst="rect">
            <a:avLst/>
          </a:prstGeom>
        </p:spPr>
      </p:pic>
      <p:sp>
        <p:nvSpPr>
          <p:cNvPr id="2" name="Title 1">
            <a:extLst>
              <a:ext uri="{FF2B5EF4-FFF2-40B4-BE49-F238E27FC236}">
                <a16:creationId xmlns:a16="http://schemas.microsoft.com/office/drawing/2014/main" id="{267FEF5A-C399-BC4F-8EA0-E2F35FEFCCFE}"/>
              </a:ext>
            </a:extLst>
          </p:cNvPr>
          <p:cNvSpPr>
            <a:spLocks noGrp="1"/>
          </p:cNvSpPr>
          <p:nvPr>
            <p:ph type="title"/>
          </p:nvPr>
        </p:nvSpPr>
        <p:spPr/>
        <p:txBody>
          <a:bodyPr>
            <a:noAutofit/>
          </a:bodyPr>
          <a:lstStyle/>
          <a:p>
            <a:r>
              <a:rPr lang="en-US" sz="3200" dirty="0"/>
              <a:t>Positioning speed and crossing mid-tape</a:t>
            </a:r>
            <a:br>
              <a:rPr lang="en-US" sz="3200" dirty="0"/>
            </a:br>
            <a:r>
              <a:rPr lang="en-US" sz="2800" dirty="0"/>
              <a:t>(change of positioning area)</a:t>
            </a:r>
            <a:endParaRPr lang="en-US" sz="3200" dirty="0"/>
          </a:p>
        </p:txBody>
      </p:sp>
      <p:sp>
        <p:nvSpPr>
          <p:cNvPr id="7" name="TextBox 6">
            <a:extLst>
              <a:ext uri="{FF2B5EF4-FFF2-40B4-BE49-F238E27FC236}">
                <a16:creationId xmlns:a16="http://schemas.microsoft.com/office/drawing/2014/main" id="{8B218DD6-FA85-424B-B8C9-A12D36ECBEA4}"/>
              </a:ext>
            </a:extLst>
          </p:cNvPr>
          <p:cNvSpPr txBox="1"/>
          <p:nvPr/>
        </p:nvSpPr>
        <p:spPr>
          <a:xfrm>
            <a:off x="3031342" y="4064788"/>
            <a:ext cx="1539285" cy="738664"/>
          </a:xfrm>
          <a:prstGeom prst="rect">
            <a:avLst/>
          </a:prstGeom>
          <a:noFill/>
          <a:ln>
            <a:solidFill>
              <a:srgbClr val="FF0000"/>
            </a:solidFill>
          </a:ln>
        </p:spPr>
        <p:txBody>
          <a:bodyPr wrap="square" rtlCol="0">
            <a:spAutoFit/>
          </a:bodyPr>
          <a:lstStyle/>
          <a:p>
            <a:r>
              <a:rPr lang="en-US" sz="1400" dirty="0">
                <a:solidFill>
                  <a:schemeClr val="accent6">
                    <a:lumMod val="50000"/>
                  </a:schemeClr>
                </a:solidFill>
              </a:rPr>
              <a:t>drive positioning </a:t>
            </a:r>
            <a:br>
              <a:rPr lang="en-US" sz="1400" dirty="0">
                <a:solidFill>
                  <a:schemeClr val="accent6">
                    <a:lumMod val="50000"/>
                  </a:schemeClr>
                </a:solidFill>
              </a:rPr>
            </a:br>
            <a:r>
              <a:rPr lang="en-US" sz="1400" dirty="0">
                <a:solidFill>
                  <a:schemeClr val="accent6">
                    <a:lumMod val="50000"/>
                  </a:schemeClr>
                </a:solidFill>
              </a:rPr>
              <a:t>at read speed  (~5.25m/s)</a:t>
            </a:r>
          </a:p>
        </p:txBody>
      </p:sp>
      <p:cxnSp>
        <p:nvCxnSpPr>
          <p:cNvPr id="22" name="Straight Arrow Connector 21">
            <a:extLst>
              <a:ext uri="{FF2B5EF4-FFF2-40B4-BE49-F238E27FC236}">
                <a16:creationId xmlns:a16="http://schemas.microsoft.com/office/drawing/2014/main" id="{9F489A6F-6EE6-8946-A863-58D11AD165A3}"/>
              </a:ext>
            </a:extLst>
          </p:cNvPr>
          <p:cNvCxnSpPr>
            <a:cxnSpLocks/>
          </p:cNvCxnSpPr>
          <p:nvPr/>
        </p:nvCxnSpPr>
        <p:spPr>
          <a:xfrm flipH="1" flipV="1">
            <a:off x="2830287" y="1994146"/>
            <a:ext cx="970698" cy="2070642"/>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14ED2D6-00FA-F24D-9B23-0B009CFB0CE1}"/>
              </a:ext>
            </a:extLst>
          </p:cNvPr>
          <p:cNvCxnSpPr>
            <a:cxnSpLocks/>
            <a:stCxn id="7" idx="3"/>
          </p:cNvCxnSpPr>
          <p:nvPr/>
        </p:nvCxnSpPr>
        <p:spPr>
          <a:xfrm flipV="1">
            <a:off x="4570627" y="3532660"/>
            <a:ext cx="2193030" cy="901460"/>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E2C5E7E-838F-CF4D-885C-474E26C9BC25}"/>
              </a:ext>
            </a:extLst>
          </p:cNvPr>
          <p:cNvSpPr txBox="1"/>
          <p:nvPr/>
        </p:nvSpPr>
        <p:spPr>
          <a:xfrm>
            <a:off x="5466069" y="1786232"/>
            <a:ext cx="1539285" cy="738664"/>
          </a:xfrm>
          <a:prstGeom prst="rect">
            <a:avLst/>
          </a:prstGeom>
          <a:noFill/>
          <a:ln>
            <a:solidFill>
              <a:srgbClr val="FF0000"/>
            </a:solidFill>
          </a:ln>
        </p:spPr>
        <p:txBody>
          <a:bodyPr wrap="square" rtlCol="0">
            <a:spAutoFit/>
          </a:bodyPr>
          <a:lstStyle/>
          <a:p>
            <a:r>
              <a:rPr lang="en-US" sz="1400" dirty="0">
                <a:solidFill>
                  <a:schemeClr val="accent6">
                    <a:lumMod val="50000"/>
                  </a:schemeClr>
                </a:solidFill>
              </a:rPr>
              <a:t>drive positioning </a:t>
            </a:r>
            <a:br>
              <a:rPr lang="en-US" sz="1400" dirty="0">
                <a:solidFill>
                  <a:schemeClr val="accent6">
                    <a:lumMod val="50000"/>
                  </a:schemeClr>
                </a:solidFill>
              </a:rPr>
            </a:br>
            <a:r>
              <a:rPr lang="en-US" sz="1400" dirty="0">
                <a:solidFill>
                  <a:schemeClr val="accent6">
                    <a:lumMod val="50000"/>
                  </a:schemeClr>
                </a:solidFill>
              </a:rPr>
              <a:t>at seek speed (8.5-9m/s) </a:t>
            </a:r>
          </a:p>
        </p:txBody>
      </p:sp>
      <p:cxnSp>
        <p:nvCxnSpPr>
          <p:cNvPr id="9" name="Straight Arrow Connector 8">
            <a:extLst>
              <a:ext uri="{FF2B5EF4-FFF2-40B4-BE49-F238E27FC236}">
                <a16:creationId xmlns:a16="http://schemas.microsoft.com/office/drawing/2014/main" id="{7D82492D-39C7-6B4C-BE29-C4D232852BF0}"/>
              </a:ext>
            </a:extLst>
          </p:cNvPr>
          <p:cNvCxnSpPr>
            <a:cxnSpLocks/>
          </p:cNvCxnSpPr>
          <p:nvPr/>
        </p:nvCxnSpPr>
        <p:spPr>
          <a:xfrm>
            <a:off x="7005354" y="2047842"/>
            <a:ext cx="592106" cy="261610"/>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074480AF-3ECB-7048-81FF-4B3826A663F2}"/>
              </a:ext>
            </a:extLst>
          </p:cNvPr>
          <p:cNvSpPr/>
          <p:nvPr/>
        </p:nvSpPr>
        <p:spPr>
          <a:xfrm>
            <a:off x="7597460" y="1786232"/>
            <a:ext cx="705482" cy="3380854"/>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87D646-EA1A-0149-B4D2-1EA8EF70D9A8}"/>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234151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6609F5-1BCF-FC45-B73C-BDD551408B6C}"/>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a:extLst>
              <a:ext uri="{FF2B5EF4-FFF2-40B4-BE49-F238E27FC236}">
                <a16:creationId xmlns:a16="http://schemas.microsoft.com/office/drawing/2014/main" id="{145EC526-73B1-1648-BF92-F8C91F612555}"/>
              </a:ext>
            </a:extLst>
          </p:cNvPr>
          <p:cNvSpPr>
            <a:spLocks noGrp="1"/>
          </p:cNvSpPr>
          <p:nvPr>
            <p:ph type="title"/>
          </p:nvPr>
        </p:nvSpPr>
        <p:spPr>
          <a:xfrm>
            <a:off x="459946" y="73713"/>
            <a:ext cx="8226854" cy="940443"/>
          </a:xfrm>
        </p:spPr>
        <p:txBody>
          <a:bodyPr>
            <a:normAutofit/>
          </a:bodyPr>
          <a:lstStyle/>
          <a:p>
            <a:r>
              <a:rPr lang="en-US" sz="3600" dirty="0"/>
              <a:t>Positioning speed within same wrap</a:t>
            </a:r>
          </a:p>
        </p:txBody>
      </p:sp>
      <p:sp>
        <p:nvSpPr>
          <p:cNvPr id="6" name="Slide Number Placeholder 5">
            <a:extLst>
              <a:ext uri="{FF2B5EF4-FFF2-40B4-BE49-F238E27FC236}">
                <a16:creationId xmlns:a16="http://schemas.microsoft.com/office/drawing/2014/main" id="{91BB8E94-FFAB-E64D-9AD9-3F4DFF6B6D36}"/>
              </a:ext>
            </a:extLst>
          </p:cNvPr>
          <p:cNvSpPr>
            <a:spLocks noGrp="1"/>
          </p:cNvSpPr>
          <p:nvPr>
            <p:ph type="sldNum" sz="quarter" idx="4"/>
          </p:nvPr>
        </p:nvSpPr>
        <p:spPr/>
        <p:txBody>
          <a:bodyPr/>
          <a:lstStyle/>
          <a:p>
            <a:fld id="{17918391-D411-FE40-AAD7-861AE5233E0E}" type="slidenum">
              <a:rPr lang="en-US" smtClean="0"/>
              <a:pPr/>
              <a:t>24</a:t>
            </a:fld>
            <a:endParaRPr lang="en-US" dirty="0"/>
          </a:p>
        </p:txBody>
      </p:sp>
      <p:pic>
        <p:nvPicPr>
          <p:cNvPr id="3" name="Picture 2">
            <a:extLst>
              <a:ext uri="{FF2B5EF4-FFF2-40B4-BE49-F238E27FC236}">
                <a16:creationId xmlns:a16="http://schemas.microsoft.com/office/drawing/2014/main" id="{14F8DE92-7A06-004D-8070-5B3E99A42945}"/>
              </a:ext>
            </a:extLst>
          </p:cNvPr>
          <p:cNvPicPr>
            <a:picLocks noChangeAspect="1"/>
          </p:cNvPicPr>
          <p:nvPr/>
        </p:nvPicPr>
        <p:blipFill>
          <a:blip r:embed="rId2"/>
          <a:stretch>
            <a:fillRect/>
          </a:stretch>
        </p:blipFill>
        <p:spPr>
          <a:xfrm>
            <a:off x="814050" y="1014156"/>
            <a:ext cx="7551491" cy="5707319"/>
          </a:xfrm>
          <a:prstGeom prst="rect">
            <a:avLst/>
          </a:prstGeom>
          <a:ln>
            <a:solidFill>
              <a:schemeClr val="dk1">
                <a:shade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13624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1FBE87-1C63-F248-AF5B-20C2D5D90E60}"/>
              </a:ext>
            </a:extLst>
          </p:cNvPr>
          <p:cNvPicPr>
            <a:picLocks noChangeAspect="1"/>
          </p:cNvPicPr>
          <p:nvPr/>
        </p:nvPicPr>
        <p:blipFill>
          <a:blip r:embed="rId2"/>
          <a:stretch>
            <a:fillRect/>
          </a:stretch>
        </p:blipFill>
        <p:spPr>
          <a:xfrm>
            <a:off x="5384800" y="1291772"/>
            <a:ext cx="3350618" cy="4771170"/>
          </a:xfrm>
          <a:prstGeom prst="rect">
            <a:avLst/>
          </a:prstGeom>
        </p:spPr>
      </p:pic>
      <p:pic>
        <p:nvPicPr>
          <p:cNvPr id="3" name="Picture 2">
            <a:extLst>
              <a:ext uri="{FF2B5EF4-FFF2-40B4-BE49-F238E27FC236}">
                <a16:creationId xmlns:a16="http://schemas.microsoft.com/office/drawing/2014/main" id="{198C18AE-62C5-BB4A-AC05-AEB0FA04D9A0}"/>
              </a:ext>
            </a:extLst>
          </p:cNvPr>
          <p:cNvPicPr>
            <a:picLocks noChangeAspect="1"/>
          </p:cNvPicPr>
          <p:nvPr/>
        </p:nvPicPr>
        <p:blipFill>
          <a:blip r:embed="rId3"/>
          <a:stretch>
            <a:fillRect/>
          </a:stretch>
        </p:blipFill>
        <p:spPr>
          <a:xfrm>
            <a:off x="224972" y="1396598"/>
            <a:ext cx="4058746" cy="4666343"/>
          </a:xfrm>
          <a:prstGeom prst="rect">
            <a:avLst/>
          </a:prstGeom>
        </p:spPr>
      </p:pic>
      <p:sp>
        <p:nvSpPr>
          <p:cNvPr id="2" name="Title 1">
            <a:extLst>
              <a:ext uri="{FF2B5EF4-FFF2-40B4-BE49-F238E27FC236}">
                <a16:creationId xmlns:a16="http://schemas.microsoft.com/office/drawing/2014/main" id="{51236BEE-EAEA-EA4F-A078-9BA2B51269A3}"/>
              </a:ext>
            </a:extLst>
          </p:cNvPr>
          <p:cNvSpPr>
            <a:spLocks noGrp="1"/>
          </p:cNvSpPr>
          <p:nvPr>
            <p:ph type="title"/>
          </p:nvPr>
        </p:nvSpPr>
        <p:spPr/>
        <p:txBody>
          <a:bodyPr>
            <a:noAutofit/>
          </a:bodyPr>
          <a:lstStyle/>
          <a:p>
            <a:r>
              <a:rPr lang="en-US" sz="3600" dirty="0"/>
              <a:t>Expected vs observed positioning times</a:t>
            </a:r>
          </a:p>
        </p:txBody>
      </p:sp>
      <p:sp>
        <p:nvSpPr>
          <p:cNvPr id="13" name="Oval 12">
            <a:extLst>
              <a:ext uri="{FF2B5EF4-FFF2-40B4-BE49-F238E27FC236}">
                <a16:creationId xmlns:a16="http://schemas.microsoft.com/office/drawing/2014/main" id="{6197F709-5EBC-7B44-A123-D4797636097E}"/>
              </a:ext>
            </a:extLst>
          </p:cNvPr>
          <p:cNvSpPr/>
          <p:nvPr/>
        </p:nvSpPr>
        <p:spPr>
          <a:xfrm>
            <a:off x="457200" y="4585063"/>
            <a:ext cx="489634" cy="1347249"/>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EC2388-AF2D-3D4C-A5EB-9C337F9E576F}"/>
              </a:ext>
            </a:extLst>
          </p:cNvPr>
          <p:cNvSpPr/>
          <p:nvPr/>
        </p:nvSpPr>
        <p:spPr>
          <a:xfrm>
            <a:off x="5595821" y="4585063"/>
            <a:ext cx="489634" cy="1347249"/>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4ACFE1-25F7-B64B-BF32-E7F73DFDD9FA}"/>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322543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2"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BECD2F0-2169-2345-A22C-97AA2362E79E}"/>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pic>
        <p:nvPicPr>
          <p:cNvPr id="4" name="Picture 3">
            <a:extLst>
              <a:ext uri="{FF2B5EF4-FFF2-40B4-BE49-F238E27FC236}">
                <a16:creationId xmlns:a16="http://schemas.microsoft.com/office/drawing/2014/main" id="{9E1FBE87-1C63-F248-AF5B-20C2D5D90E60}"/>
              </a:ext>
            </a:extLst>
          </p:cNvPr>
          <p:cNvPicPr>
            <a:picLocks noChangeAspect="1"/>
          </p:cNvPicPr>
          <p:nvPr/>
        </p:nvPicPr>
        <p:blipFill>
          <a:blip r:embed="rId2"/>
          <a:stretch>
            <a:fillRect/>
          </a:stretch>
        </p:blipFill>
        <p:spPr>
          <a:xfrm>
            <a:off x="5384800" y="1291772"/>
            <a:ext cx="3350618" cy="4771170"/>
          </a:xfrm>
          <a:prstGeom prst="rect">
            <a:avLst/>
          </a:prstGeom>
        </p:spPr>
      </p:pic>
      <p:pic>
        <p:nvPicPr>
          <p:cNvPr id="3" name="Picture 2">
            <a:extLst>
              <a:ext uri="{FF2B5EF4-FFF2-40B4-BE49-F238E27FC236}">
                <a16:creationId xmlns:a16="http://schemas.microsoft.com/office/drawing/2014/main" id="{198C18AE-62C5-BB4A-AC05-AEB0FA04D9A0}"/>
              </a:ext>
            </a:extLst>
          </p:cNvPr>
          <p:cNvPicPr>
            <a:picLocks noChangeAspect="1"/>
          </p:cNvPicPr>
          <p:nvPr/>
        </p:nvPicPr>
        <p:blipFill>
          <a:blip r:embed="rId3"/>
          <a:stretch>
            <a:fillRect/>
          </a:stretch>
        </p:blipFill>
        <p:spPr>
          <a:xfrm>
            <a:off x="224972" y="1396598"/>
            <a:ext cx="4058746" cy="4666343"/>
          </a:xfrm>
          <a:prstGeom prst="rect">
            <a:avLst/>
          </a:prstGeom>
        </p:spPr>
      </p:pic>
      <p:sp>
        <p:nvSpPr>
          <p:cNvPr id="2" name="Title 1">
            <a:extLst>
              <a:ext uri="{FF2B5EF4-FFF2-40B4-BE49-F238E27FC236}">
                <a16:creationId xmlns:a16="http://schemas.microsoft.com/office/drawing/2014/main" id="{51236BEE-EAEA-EA4F-A078-9BA2B51269A3}"/>
              </a:ext>
            </a:extLst>
          </p:cNvPr>
          <p:cNvSpPr>
            <a:spLocks noGrp="1"/>
          </p:cNvSpPr>
          <p:nvPr>
            <p:ph type="title"/>
          </p:nvPr>
        </p:nvSpPr>
        <p:spPr/>
        <p:txBody>
          <a:bodyPr>
            <a:noAutofit/>
          </a:bodyPr>
          <a:lstStyle/>
          <a:p>
            <a:r>
              <a:rPr lang="en-US" sz="3600" dirty="0"/>
              <a:t>Expected vs observed positioning times</a:t>
            </a:r>
          </a:p>
        </p:txBody>
      </p:sp>
      <p:sp>
        <p:nvSpPr>
          <p:cNvPr id="13" name="Oval 12">
            <a:extLst>
              <a:ext uri="{FF2B5EF4-FFF2-40B4-BE49-F238E27FC236}">
                <a16:creationId xmlns:a16="http://schemas.microsoft.com/office/drawing/2014/main" id="{6197F709-5EBC-7B44-A123-D4797636097E}"/>
              </a:ext>
            </a:extLst>
          </p:cNvPr>
          <p:cNvSpPr/>
          <p:nvPr/>
        </p:nvSpPr>
        <p:spPr>
          <a:xfrm>
            <a:off x="457200" y="4585063"/>
            <a:ext cx="489634" cy="1347249"/>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9EC2388-AF2D-3D4C-A5EB-9C337F9E576F}"/>
              </a:ext>
            </a:extLst>
          </p:cNvPr>
          <p:cNvSpPr/>
          <p:nvPr/>
        </p:nvSpPr>
        <p:spPr>
          <a:xfrm>
            <a:off x="5595821" y="4585063"/>
            <a:ext cx="489634" cy="1347249"/>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7B5CAD-D60C-FC43-B808-0EFB007AFEEB}"/>
              </a:ext>
            </a:extLst>
          </p:cNvPr>
          <p:cNvPicPr>
            <a:picLocks noChangeAspect="1"/>
          </p:cNvPicPr>
          <p:nvPr/>
        </p:nvPicPr>
        <p:blipFill>
          <a:blip r:embed="rId4"/>
          <a:stretch>
            <a:fillRect/>
          </a:stretch>
        </p:blipFill>
        <p:spPr>
          <a:xfrm>
            <a:off x="155492" y="1547451"/>
            <a:ext cx="4415135" cy="4450175"/>
          </a:xfrm>
          <a:prstGeom prst="rect">
            <a:avLst/>
          </a:prstGeom>
        </p:spPr>
      </p:pic>
      <p:sp>
        <p:nvSpPr>
          <p:cNvPr id="8" name="Oval 7">
            <a:extLst>
              <a:ext uri="{FF2B5EF4-FFF2-40B4-BE49-F238E27FC236}">
                <a16:creationId xmlns:a16="http://schemas.microsoft.com/office/drawing/2014/main" id="{3D82713A-18DF-A841-BB6B-806CEEA7AB0B}"/>
              </a:ext>
            </a:extLst>
          </p:cNvPr>
          <p:cNvSpPr/>
          <p:nvPr/>
        </p:nvSpPr>
        <p:spPr>
          <a:xfrm>
            <a:off x="457200" y="4585063"/>
            <a:ext cx="489634" cy="1347249"/>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AEE83F-E8A4-194C-B822-DDACB27ED5B7}"/>
              </a:ext>
            </a:extLst>
          </p:cNvPr>
          <p:cNvPicPr>
            <a:picLocks noChangeAspect="1"/>
          </p:cNvPicPr>
          <p:nvPr/>
        </p:nvPicPr>
        <p:blipFill>
          <a:blip r:embed="rId5"/>
          <a:stretch>
            <a:fillRect/>
          </a:stretch>
        </p:blipFill>
        <p:spPr>
          <a:xfrm>
            <a:off x="235406" y="990723"/>
            <a:ext cx="4919188" cy="5757512"/>
          </a:xfrm>
          <a:prstGeom prst="rect">
            <a:avLst/>
          </a:prstGeom>
        </p:spPr>
      </p:pic>
      <p:sp>
        <p:nvSpPr>
          <p:cNvPr id="10" name="TextBox 9">
            <a:extLst>
              <a:ext uri="{FF2B5EF4-FFF2-40B4-BE49-F238E27FC236}">
                <a16:creationId xmlns:a16="http://schemas.microsoft.com/office/drawing/2014/main" id="{1FF7DF73-FE2A-9D42-B920-2501D74FE3D3}"/>
              </a:ext>
            </a:extLst>
          </p:cNvPr>
          <p:cNvSpPr txBox="1"/>
          <p:nvPr/>
        </p:nvSpPr>
        <p:spPr>
          <a:xfrm>
            <a:off x="1536092" y="1727971"/>
            <a:ext cx="3331875" cy="954107"/>
          </a:xfrm>
          <a:prstGeom prst="rect">
            <a:avLst/>
          </a:prstGeom>
          <a:noFill/>
          <a:ln>
            <a:solidFill>
              <a:srgbClr val="FF0000"/>
            </a:solidFill>
          </a:ln>
        </p:spPr>
        <p:txBody>
          <a:bodyPr wrap="square" rtlCol="0">
            <a:spAutoFit/>
          </a:bodyPr>
          <a:lstStyle/>
          <a:p>
            <a:r>
              <a:rPr lang="en-US" sz="1400" dirty="0">
                <a:solidFill>
                  <a:schemeClr val="accent6">
                    <a:lumMod val="50000"/>
                  </a:schemeClr>
                </a:solidFill>
              </a:rPr>
              <a:t>most positioning operations are within short distances when exercising “Data Carousel” type recalls (~50-500 files / mount)</a:t>
            </a:r>
          </a:p>
        </p:txBody>
      </p:sp>
      <p:sp>
        <p:nvSpPr>
          <p:cNvPr id="11" name="Oval 10">
            <a:extLst>
              <a:ext uri="{FF2B5EF4-FFF2-40B4-BE49-F238E27FC236}">
                <a16:creationId xmlns:a16="http://schemas.microsoft.com/office/drawing/2014/main" id="{3027619C-FFDE-B946-B007-5D16055B81FC}"/>
              </a:ext>
            </a:extLst>
          </p:cNvPr>
          <p:cNvSpPr/>
          <p:nvPr/>
        </p:nvSpPr>
        <p:spPr>
          <a:xfrm>
            <a:off x="863183" y="1727971"/>
            <a:ext cx="582135" cy="3879700"/>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78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C526-73B1-1648-BF92-F8C91F612555}"/>
              </a:ext>
            </a:extLst>
          </p:cNvPr>
          <p:cNvSpPr>
            <a:spLocks noGrp="1"/>
          </p:cNvSpPr>
          <p:nvPr>
            <p:ph type="title"/>
          </p:nvPr>
        </p:nvSpPr>
        <p:spPr>
          <a:xfrm>
            <a:off x="457200" y="233492"/>
            <a:ext cx="8382000" cy="940443"/>
          </a:xfrm>
        </p:spPr>
        <p:txBody>
          <a:bodyPr>
            <a:normAutofit fontScale="90000"/>
          </a:bodyPr>
          <a:lstStyle/>
          <a:p>
            <a:r>
              <a:rPr lang="en-US" sz="3600" dirty="0"/>
              <a:t>Impact of “landing” behavior on performance</a:t>
            </a:r>
          </a:p>
        </p:txBody>
      </p:sp>
      <p:sp>
        <p:nvSpPr>
          <p:cNvPr id="6" name="Slide Number Placeholder 5">
            <a:extLst>
              <a:ext uri="{FF2B5EF4-FFF2-40B4-BE49-F238E27FC236}">
                <a16:creationId xmlns:a16="http://schemas.microsoft.com/office/drawing/2014/main" id="{91BB8E94-FFAB-E64D-9AD9-3F4DFF6B6D36}"/>
              </a:ext>
            </a:extLst>
          </p:cNvPr>
          <p:cNvSpPr>
            <a:spLocks noGrp="1"/>
          </p:cNvSpPr>
          <p:nvPr>
            <p:ph type="sldNum" sz="quarter" idx="4"/>
          </p:nvPr>
        </p:nvSpPr>
        <p:spPr/>
        <p:txBody>
          <a:bodyPr/>
          <a:lstStyle/>
          <a:p>
            <a:fld id="{17918391-D411-FE40-AAD7-861AE5233E0E}" type="slidenum">
              <a:rPr lang="en-US" smtClean="0"/>
              <a:pPr/>
              <a:t>27</a:t>
            </a:fld>
            <a:endParaRPr lang="en-US" dirty="0"/>
          </a:p>
        </p:txBody>
      </p:sp>
      <p:grpSp>
        <p:nvGrpSpPr>
          <p:cNvPr id="5" name="Group 4">
            <a:extLst>
              <a:ext uri="{FF2B5EF4-FFF2-40B4-BE49-F238E27FC236}">
                <a16:creationId xmlns:a16="http://schemas.microsoft.com/office/drawing/2014/main" id="{D6FD82D8-25B9-8749-ACD1-30C343FDB68F}"/>
              </a:ext>
            </a:extLst>
          </p:cNvPr>
          <p:cNvGrpSpPr/>
          <p:nvPr/>
        </p:nvGrpSpPr>
        <p:grpSpPr>
          <a:xfrm>
            <a:off x="122149" y="2844901"/>
            <a:ext cx="4800793" cy="982580"/>
            <a:chOff x="209234" y="3212312"/>
            <a:chExt cx="4800793" cy="982580"/>
          </a:xfrm>
        </p:grpSpPr>
        <p:sp>
          <p:nvSpPr>
            <p:cNvPr id="7" name="Right Arrow 6">
              <a:extLst>
                <a:ext uri="{FF2B5EF4-FFF2-40B4-BE49-F238E27FC236}">
                  <a16:creationId xmlns:a16="http://schemas.microsoft.com/office/drawing/2014/main" id="{4D4A3AB7-0AC1-4B44-92A1-916146E9BDA7}"/>
                </a:ext>
              </a:extLst>
            </p:cNvPr>
            <p:cNvSpPr/>
            <p:nvPr/>
          </p:nvSpPr>
          <p:spPr>
            <a:xfrm>
              <a:off x="332304" y="3212312"/>
              <a:ext cx="4677723" cy="245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84F5C632-E165-AD42-B08D-C9C6BDD0235C}"/>
                </a:ext>
              </a:extLst>
            </p:cNvPr>
            <p:cNvSpPr/>
            <p:nvPr/>
          </p:nvSpPr>
          <p:spPr>
            <a:xfrm flipH="1">
              <a:off x="209234" y="3457957"/>
              <a:ext cx="4677723" cy="245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568AE53F-02E5-B34C-A3EC-0BC052F87587}"/>
                </a:ext>
              </a:extLst>
            </p:cNvPr>
            <p:cNvSpPr/>
            <p:nvPr/>
          </p:nvSpPr>
          <p:spPr>
            <a:xfrm>
              <a:off x="332304" y="3703602"/>
              <a:ext cx="4677723" cy="245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831E891E-976D-E44E-A6C1-261C7B040B85}"/>
                </a:ext>
              </a:extLst>
            </p:cNvPr>
            <p:cNvSpPr/>
            <p:nvPr/>
          </p:nvSpPr>
          <p:spPr>
            <a:xfrm flipH="1">
              <a:off x="209234" y="3949247"/>
              <a:ext cx="4677723" cy="245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58007C5-0A40-AE42-B39B-54277A35E099}"/>
              </a:ext>
            </a:extLst>
          </p:cNvPr>
          <p:cNvGrpSpPr/>
          <p:nvPr/>
        </p:nvGrpSpPr>
        <p:grpSpPr>
          <a:xfrm>
            <a:off x="396113" y="2894030"/>
            <a:ext cx="4023848" cy="884322"/>
            <a:chOff x="483198" y="3261441"/>
            <a:chExt cx="4023848" cy="884322"/>
          </a:xfrm>
        </p:grpSpPr>
        <p:sp>
          <p:nvSpPr>
            <p:cNvPr id="12" name="Rectangle 11">
              <a:extLst>
                <a:ext uri="{FF2B5EF4-FFF2-40B4-BE49-F238E27FC236}">
                  <a16:creationId xmlns:a16="http://schemas.microsoft.com/office/drawing/2014/main" id="{C38A89DA-0F6A-4F4B-8C06-C2C266972CC5}"/>
                </a:ext>
              </a:extLst>
            </p:cNvPr>
            <p:cNvSpPr/>
            <p:nvPr/>
          </p:nvSpPr>
          <p:spPr>
            <a:xfrm>
              <a:off x="583794" y="3261441"/>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697480-C641-CC40-B581-0391FAC06329}"/>
                </a:ext>
              </a:extLst>
            </p:cNvPr>
            <p:cNvSpPr/>
            <p:nvPr/>
          </p:nvSpPr>
          <p:spPr>
            <a:xfrm>
              <a:off x="3400488" y="3261441"/>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E23058-D3B1-1244-80FE-6D160FEC4503}"/>
                </a:ext>
              </a:extLst>
            </p:cNvPr>
            <p:cNvSpPr/>
            <p:nvPr/>
          </p:nvSpPr>
          <p:spPr>
            <a:xfrm>
              <a:off x="1347186" y="3761876"/>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E4C8B0-AA95-AF4B-9529-EB4F142BC49D}"/>
                </a:ext>
              </a:extLst>
            </p:cNvPr>
            <p:cNvSpPr/>
            <p:nvPr/>
          </p:nvSpPr>
          <p:spPr>
            <a:xfrm>
              <a:off x="2545420" y="3752731"/>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486F4B-7651-9949-A386-BCEE25E1B0CF}"/>
                </a:ext>
              </a:extLst>
            </p:cNvPr>
            <p:cNvSpPr/>
            <p:nvPr/>
          </p:nvSpPr>
          <p:spPr>
            <a:xfrm>
              <a:off x="4004065" y="3507086"/>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DAF401-4D51-C04E-894C-ECEE6F4495A5}"/>
                </a:ext>
              </a:extLst>
            </p:cNvPr>
            <p:cNvSpPr/>
            <p:nvPr/>
          </p:nvSpPr>
          <p:spPr>
            <a:xfrm>
              <a:off x="2998103" y="3998376"/>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DC95EDC-7ACD-7442-A552-FCA39F768FDE}"/>
                </a:ext>
              </a:extLst>
            </p:cNvPr>
            <p:cNvSpPr/>
            <p:nvPr/>
          </p:nvSpPr>
          <p:spPr>
            <a:xfrm>
              <a:off x="483198" y="3998376"/>
              <a:ext cx="502981" cy="147387"/>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D0DB7D0A-F7C9-BF4E-99E0-701BD31243DC}"/>
              </a:ext>
            </a:extLst>
          </p:cNvPr>
          <p:cNvSpPr txBox="1"/>
          <p:nvPr/>
        </p:nvSpPr>
        <p:spPr>
          <a:xfrm>
            <a:off x="4852473" y="2515392"/>
            <a:ext cx="593431" cy="1323439"/>
          </a:xfrm>
          <a:prstGeom prst="rect">
            <a:avLst/>
          </a:prstGeom>
          <a:noFill/>
        </p:spPr>
        <p:txBody>
          <a:bodyPr wrap="none" rtlCol="0">
            <a:spAutoFit/>
          </a:bodyPr>
          <a:lstStyle/>
          <a:p>
            <a:pPr algn="ctr"/>
            <a:r>
              <a:rPr lang="en-US" sz="1200" dirty="0">
                <a:solidFill>
                  <a:schemeClr val="accent6"/>
                </a:solidFill>
              </a:rPr>
              <a:t>wraps</a:t>
            </a:r>
          </a:p>
          <a:p>
            <a:pPr algn="ctr"/>
            <a:endParaRPr lang="en-US" sz="1200" dirty="0">
              <a:solidFill>
                <a:schemeClr val="accent6"/>
              </a:solidFill>
            </a:endParaRPr>
          </a:p>
          <a:p>
            <a:pPr algn="ctr"/>
            <a:r>
              <a:rPr lang="en-US" sz="1400" dirty="0">
                <a:solidFill>
                  <a:schemeClr val="accent6"/>
                </a:solidFill>
              </a:rPr>
              <a:t>0</a:t>
            </a:r>
          </a:p>
          <a:p>
            <a:pPr algn="ctr"/>
            <a:r>
              <a:rPr lang="en-US" sz="1400" dirty="0">
                <a:solidFill>
                  <a:schemeClr val="accent6"/>
                </a:solidFill>
              </a:rPr>
              <a:t>1</a:t>
            </a:r>
          </a:p>
          <a:p>
            <a:pPr algn="ctr"/>
            <a:r>
              <a:rPr lang="en-US" sz="1400" dirty="0">
                <a:solidFill>
                  <a:schemeClr val="accent6"/>
                </a:solidFill>
              </a:rPr>
              <a:t>2</a:t>
            </a:r>
          </a:p>
          <a:p>
            <a:pPr algn="ctr"/>
            <a:r>
              <a:rPr lang="en-US" sz="1400" dirty="0">
                <a:solidFill>
                  <a:schemeClr val="accent6"/>
                </a:solidFill>
              </a:rPr>
              <a:t>3</a:t>
            </a:r>
            <a:endParaRPr lang="en-US" sz="1300" dirty="0">
              <a:solidFill>
                <a:schemeClr val="accent6"/>
              </a:solidFill>
            </a:endParaRPr>
          </a:p>
        </p:txBody>
      </p:sp>
      <p:grpSp>
        <p:nvGrpSpPr>
          <p:cNvPr id="20" name="Group 19">
            <a:extLst>
              <a:ext uri="{FF2B5EF4-FFF2-40B4-BE49-F238E27FC236}">
                <a16:creationId xmlns:a16="http://schemas.microsoft.com/office/drawing/2014/main" id="{2B02D865-5D07-E145-BF1E-F007966F654B}"/>
              </a:ext>
            </a:extLst>
          </p:cNvPr>
          <p:cNvGrpSpPr/>
          <p:nvPr/>
        </p:nvGrpSpPr>
        <p:grpSpPr>
          <a:xfrm>
            <a:off x="910616" y="2903188"/>
            <a:ext cx="3004892" cy="875163"/>
            <a:chOff x="997701" y="3270599"/>
            <a:chExt cx="3004892" cy="875163"/>
          </a:xfrm>
        </p:grpSpPr>
        <p:grpSp>
          <p:nvGrpSpPr>
            <p:cNvPr id="21" name="Group 20">
              <a:extLst>
                <a:ext uri="{FF2B5EF4-FFF2-40B4-BE49-F238E27FC236}">
                  <a16:creationId xmlns:a16="http://schemas.microsoft.com/office/drawing/2014/main" id="{690B404A-7C58-5D4B-B986-A5A9DF4655BE}"/>
                </a:ext>
              </a:extLst>
            </p:cNvPr>
            <p:cNvGrpSpPr/>
            <p:nvPr/>
          </p:nvGrpSpPr>
          <p:grpSpPr>
            <a:xfrm>
              <a:off x="997701" y="3278732"/>
              <a:ext cx="234440" cy="864122"/>
              <a:chOff x="997701" y="3278732"/>
              <a:chExt cx="234440" cy="864122"/>
            </a:xfrm>
          </p:grpSpPr>
          <p:sp>
            <p:nvSpPr>
              <p:cNvPr id="32" name="Oval 31">
                <a:extLst>
                  <a:ext uri="{FF2B5EF4-FFF2-40B4-BE49-F238E27FC236}">
                    <a16:creationId xmlns:a16="http://schemas.microsoft.com/office/drawing/2014/main" id="{9BFC48BA-91E5-1842-8622-AFC6E3AE24A6}"/>
                  </a:ext>
                </a:extLst>
              </p:cNvPr>
              <p:cNvSpPr/>
              <p:nvPr/>
            </p:nvSpPr>
            <p:spPr>
              <a:xfrm>
                <a:off x="1114921" y="3278732"/>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3FC7A734-44C2-074E-B648-128AF5AFDA1E}"/>
                  </a:ext>
                </a:extLst>
              </p:cNvPr>
              <p:cNvSpPr/>
              <p:nvPr/>
            </p:nvSpPr>
            <p:spPr>
              <a:xfrm>
                <a:off x="997701" y="3529426"/>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4F2834D-85EE-D44C-ADAF-720EA1755D14}"/>
                  </a:ext>
                </a:extLst>
              </p:cNvPr>
              <p:cNvSpPr/>
              <p:nvPr/>
            </p:nvSpPr>
            <p:spPr>
              <a:xfrm>
                <a:off x="1114921" y="3779168"/>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F094C991-AF66-2147-A57B-42542D5D1016}"/>
                  </a:ext>
                </a:extLst>
              </p:cNvPr>
              <p:cNvSpPr/>
              <p:nvPr/>
            </p:nvSpPr>
            <p:spPr>
              <a:xfrm>
                <a:off x="997701" y="4030049"/>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47E0E716-457E-4449-B351-7963F6204858}"/>
                </a:ext>
              </a:extLst>
            </p:cNvPr>
            <p:cNvGrpSpPr/>
            <p:nvPr/>
          </p:nvGrpSpPr>
          <p:grpSpPr>
            <a:xfrm>
              <a:off x="2321897" y="3278733"/>
              <a:ext cx="226788" cy="867029"/>
              <a:chOff x="1901434" y="3242770"/>
              <a:chExt cx="200326" cy="792795"/>
            </a:xfrm>
          </p:grpSpPr>
          <p:sp>
            <p:nvSpPr>
              <p:cNvPr id="28" name="Oval 27">
                <a:extLst>
                  <a:ext uri="{FF2B5EF4-FFF2-40B4-BE49-F238E27FC236}">
                    <a16:creationId xmlns:a16="http://schemas.microsoft.com/office/drawing/2014/main" id="{D190FFA4-5F1E-4B40-97EF-4F5F4870D140}"/>
                  </a:ext>
                </a:extLst>
              </p:cNvPr>
              <p:cNvSpPr/>
              <p:nvPr/>
            </p:nvSpPr>
            <p:spPr>
              <a:xfrm>
                <a:off x="1994672" y="3242770"/>
                <a:ext cx="103542" cy="10314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F6ACE737-AE65-5E4E-8391-A1B6E4F378B7}"/>
                  </a:ext>
                </a:extLst>
              </p:cNvPr>
              <p:cNvSpPr/>
              <p:nvPr/>
            </p:nvSpPr>
            <p:spPr>
              <a:xfrm>
                <a:off x="1901434" y="3475048"/>
                <a:ext cx="103542" cy="10314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B42C01FA-F3FF-0A4F-9B22-95570F9461C0}"/>
                  </a:ext>
                </a:extLst>
              </p:cNvPr>
              <p:cNvSpPr/>
              <p:nvPr/>
            </p:nvSpPr>
            <p:spPr>
              <a:xfrm>
                <a:off x="1998218" y="3690625"/>
                <a:ext cx="103542" cy="10314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F1DCAAA-1D84-7B40-B4A2-F26567E3AB34}"/>
                  </a:ext>
                </a:extLst>
              </p:cNvPr>
              <p:cNvSpPr/>
              <p:nvPr/>
            </p:nvSpPr>
            <p:spPr>
              <a:xfrm>
                <a:off x="1907453" y="3932418"/>
                <a:ext cx="103542" cy="10314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F784C87F-3223-8B40-B843-270E688732F1}"/>
                </a:ext>
              </a:extLst>
            </p:cNvPr>
            <p:cNvGrpSpPr/>
            <p:nvPr/>
          </p:nvGrpSpPr>
          <p:grpSpPr>
            <a:xfrm>
              <a:off x="3782397" y="3270599"/>
              <a:ext cx="220196" cy="866677"/>
              <a:chOff x="3782397" y="3270599"/>
              <a:chExt cx="220196" cy="866677"/>
            </a:xfrm>
          </p:grpSpPr>
          <p:sp>
            <p:nvSpPr>
              <p:cNvPr id="24" name="Oval 23">
                <a:extLst>
                  <a:ext uri="{FF2B5EF4-FFF2-40B4-BE49-F238E27FC236}">
                    <a16:creationId xmlns:a16="http://schemas.microsoft.com/office/drawing/2014/main" id="{926F7BF6-5ACB-A340-8C20-8505EBC8ADEC}"/>
                  </a:ext>
                </a:extLst>
              </p:cNvPr>
              <p:cNvSpPr/>
              <p:nvPr/>
            </p:nvSpPr>
            <p:spPr>
              <a:xfrm>
                <a:off x="3885373" y="3270599"/>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C861EE77-499A-3A43-827D-9B64933DF33F}"/>
                  </a:ext>
                </a:extLst>
              </p:cNvPr>
              <p:cNvSpPr/>
              <p:nvPr/>
            </p:nvSpPr>
            <p:spPr>
              <a:xfrm>
                <a:off x="3786249" y="3522074"/>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7C1B09E-6A9F-8A44-837A-DCEC8C8DAF71}"/>
                  </a:ext>
                </a:extLst>
              </p:cNvPr>
              <p:cNvSpPr/>
              <p:nvPr/>
            </p:nvSpPr>
            <p:spPr>
              <a:xfrm>
                <a:off x="3885373" y="3773359"/>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112868F8-326F-4948-BE2C-819A32A7FD5E}"/>
                  </a:ext>
                </a:extLst>
              </p:cNvPr>
              <p:cNvSpPr/>
              <p:nvPr/>
            </p:nvSpPr>
            <p:spPr>
              <a:xfrm>
                <a:off x="3782397" y="4024471"/>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cxnSp>
        <p:nvCxnSpPr>
          <p:cNvPr id="36" name="Straight Arrow Connector 35">
            <a:extLst>
              <a:ext uri="{FF2B5EF4-FFF2-40B4-BE49-F238E27FC236}">
                <a16:creationId xmlns:a16="http://schemas.microsoft.com/office/drawing/2014/main" id="{AF7377D9-D89E-4349-9ECA-BC6C2B83372E}"/>
              </a:ext>
            </a:extLst>
          </p:cNvPr>
          <p:cNvCxnSpPr>
            <a:cxnSpLocks/>
          </p:cNvCxnSpPr>
          <p:nvPr/>
        </p:nvCxnSpPr>
        <p:spPr>
          <a:xfrm>
            <a:off x="3413999" y="3721949"/>
            <a:ext cx="275569" cy="0"/>
          </a:xfrm>
          <a:prstGeom prst="straightConnector1">
            <a:avLst/>
          </a:prstGeom>
          <a:ln w="31750">
            <a:solidFill>
              <a:srgbClr val="00B05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E3B9E7B6-7B52-8E4F-AF3D-757426123E84}"/>
              </a:ext>
            </a:extLst>
          </p:cNvPr>
          <p:cNvGrpSpPr/>
          <p:nvPr/>
        </p:nvGrpSpPr>
        <p:grpSpPr>
          <a:xfrm>
            <a:off x="545306" y="2971331"/>
            <a:ext cx="3227175" cy="492700"/>
            <a:chOff x="632391" y="3338742"/>
            <a:chExt cx="3227175" cy="492700"/>
          </a:xfrm>
        </p:grpSpPr>
        <p:cxnSp>
          <p:nvCxnSpPr>
            <p:cNvPr id="38" name="Straight Arrow Connector 37">
              <a:extLst>
                <a:ext uri="{FF2B5EF4-FFF2-40B4-BE49-F238E27FC236}">
                  <a16:creationId xmlns:a16="http://schemas.microsoft.com/office/drawing/2014/main" id="{15B48955-55B9-EE4D-86CB-F355885B6E5C}"/>
                </a:ext>
              </a:extLst>
            </p:cNvPr>
            <p:cNvCxnSpPr>
              <a:cxnSpLocks/>
            </p:cNvCxnSpPr>
            <p:nvPr/>
          </p:nvCxnSpPr>
          <p:spPr>
            <a:xfrm flipH="1">
              <a:off x="632391" y="3338936"/>
              <a:ext cx="405283" cy="599"/>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3C60947-394D-B743-90FF-A827D70C785C}"/>
                </a:ext>
              </a:extLst>
            </p:cNvPr>
            <p:cNvCxnSpPr>
              <a:cxnSpLocks/>
            </p:cNvCxnSpPr>
            <p:nvPr/>
          </p:nvCxnSpPr>
          <p:spPr>
            <a:xfrm flipH="1">
              <a:off x="3454283" y="3338742"/>
              <a:ext cx="405283" cy="599"/>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B1D37A3-A927-694B-B047-A550038052A5}"/>
                </a:ext>
              </a:extLst>
            </p:cNvPr>
            <p:cNvCxnSpPr>
              <a:cxnSpLocks/>
            </p:cNvCxnSpPr>
            <p:nvPr/>
          </p:nvCxnSpPr>
          <p:spPr>
            <a:xfrm flipH="1">
              <a:off x="1394239" y="3830843"/>
              <a:ext cx="405283" cy="599"/>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84C425A-66BA-6E4C-A105-B6EFA0AE20C7}"/>
                </a:ext>
              </a:extLst>
            </p:cNvPr>
            <p:cNvCxnSpPr>
              <a:cxnSpLocks/>
            </p:cNvCxnSpPr>
            <p:nvPr/>
          </p:nvCxnSpPr>
          <p:spPr>
            <a:xfrm flipH="1">
              <a:off x="2594261" y="3826606"/>
              <a:ext cx="405283" cy="599"/>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grpSp>
      <p:grpSp>
        <p:nvGrpSpPr>
          <p:cNvPr id="42" name="Group 41">
            <a:extLst>
              <a:ext uri="{FF2B5EF4-FFF2-40B4-BE49-F238E27FC236}">
                <a16:creationId xmlns:a16="http://schemas.microsoft.com/office/drawing/2014/main" id="{2C935E8B-0449-6647-BBBD-C18CFB49842C}"/>
              </a:ext>
            </a:extLst>
          </p:cNvPr>
          <p:cNvGrpSpPr/>
          <p:nvPr/>
        </p:nvGrpSpPr>
        <p:grpSpPr>
          <a:xfrm>
            <a:off x="443769" y="3211571"/>
            <a:ext cx="3928989" cy="494342"/>
            <a:chOff x="530854" y="3578982"/>
            <a:chExt cx="3928989" cy="494342"/>
          </a:xfrm>
        </p:grpSpPr>
        <p:cxnSp>
          <p:nvCxnSpPr>
            <p:cNvPr id="43" name="Straight Arrow Connector 42">
              <a:extLst>
                <a:ext uri="{FF2B5EF4-FFF2-40B4-BE49-F238E27FC236}">
                  <a16:creationId xmlns:a16="http://schemas.microsoft.com/office/drawing/2014/main" id="{572CAF66-A5D9-7140-9365-93BA353D739B}"/>
                </a:ext>
              </a:extLst>
            </p:cNvPr>
            <p:cNvCxnSpPr>
              <a:cxnSpLocks/>
            </p:cNvCxnSpPr>
            <p:nvPr/>
          </p:nvCxnSpPr>
          <p:spPr>
            <a:xfrm flipV="1">
              <a:off x="4071433" y="3578982"/>
              <a:ext cx="388410" cy="1198"/>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5BC2B17-AA1F-E54D-890F-526A9BDB0DFB}"/>
                </a:ext>
              </a:extLst>
            </p:cNvPr>
            <p:cNvCxnSpPr>
              <a:cxnSpLocks/>
            </p:cNvCxnSpPr>
            <p:nvPr/>
          </p:nvCxnSpPr>
          <p:spPr>
            <a:xfrm flipV="1">
              <a:off x="3051525" y="4067444"/>
              <a:ext cx="388410" cy="1198"/>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89C36660-BA9F-D545-B78D-059EC74D0495}"/>
                </a:ext>
              </a:extLst>
            </p:cNvPr>
            <p:cNvCxnSpPr>
              <a:cxnSpLocks/>
            </p:cNvCxnSpPr>
            <p:nvPr/>
          </p:nvCxnSpPr>
          <p:spPr>
            <a:xfrm flipV="1">
              <a:off x="530854" y="4072126"/>
              <a:ext cx="388410" cy="1198"/>
            </a:xfrm>
            <a:prstGeom prst="straightConnector1">
              <a:avLst/>
            </a:prstGeom>
            <a:ln w="31750">
              <a:solidFill>
                <a:schemeClr val="bg1"/>
              </a:solidFill>
              <a:headEnd type="triangle" w="med" len="sm"/>
              <a:tailEnd type="none" w="lg" len="lg"/>
            </a:ln>
          </p:spPr>
          <p:style>
            <a:lnRef idx="2">
              <a:schemeClr val="accent1"/>
            </a:lnRef>
            <a:fillRef idx="0">
              <a:schemeClr val="accent1"/>
            </a:fillRef>
            <a:effectRef idx="1">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05C88F6F-B12E-FB4D-A921-F5EC72DD9BF4}"/>
              </a:ext>
            </a:extLst>
          </p:cNvPr>
          <p:cNvCxnSpPr>
            <a:cxnSpLocks/>
            <a:stCxn id="13" idx="1"/>
          </p:cNvCxnSpPr>
          <p:nvPr/>
        </p:nvCxnSpPr>
        <p:spPr>
          <a:xfrm flipH="1" flipV="1">
            <a:off x="2516266" y="2967460"/>
            <a:ext cx="797137" cy="264"/>
          </a:xfrm>
          <a:prstGeom prst="straightConnector1">
            <a:avLst/>
          </a:prstGeom>
          <a:ln w="31750">
            <a:solidFill>
              <a:srgbClr val="00B05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B1B94BA0-1D3C-604F-924B-73AE0E71D59B}"/>
              </a:ext>
            </a:extLst>
          </p:cNvPr>
          <p:cNvGrpSpPr/>
          <p:nvPr/>
        </p:nvGrpSpPr>
        <p:grpSpPr>
          <a:xfrm>
            <a:off x="633036" y="4173959"/>
            <a:ext cx="4285979" cy="307777"/>
            <a:chOff x="720121" y="4541370"/>
            <a:chExt cx="4285979" cy="307777"/>
          </a:xfrm>
        </p:grpSpPr>
        <p:sp>
          <p:nvSpPr>
            <p:cNvPr id="48" name="Oval 47">
              <a:extLst>
                <a:ext uri="{FF2B5EF4-FFF2-40B4-BE49-F238E27FC236}">
                  <a16:creationId xmlns:a16="http://schemas.microsoft.com/office/drawing/2014/main" id="{320EB7E2-7F9D-8941-9366-B7DA2BF3F874}"/>
                </a:ext>
              </a:extLst>
            </p:cNvPr>
            <p:cNvSpPr/>
            <p:nvPr/>
          </p:nvSpPr>
          <p:spPr>
            <a:xfrm>
              <a:off x="720121" y="4643936"/>
              <a:ext cx="117220" cy="11280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82E3A193-32C6-574C-A6B2-401C95DB2BB0}"/>
                </a:ext>
              </a:extLst>
            </p:cNvPr>
            <p:cNvSpPr txBox="1"/>
            <p:nvPr/>
          </p:nvSpPr>
          <p:spPr>
            <a:xfrm>
              <a:off x="794691" y="4541370"/>
              <a:ext cx="4211409" cy="307777"/>
            </a:xfrm>
            <a:prstGeom prst="rect">
              <a:avLst/>
            </a:prstGeom>
            <a:noFill/>
          </p:spPr>
          <p:txBody>
            <a:bodyPr wrap="none" rtlCol="0">
              <a:spAutoFit/>
            </a:bodyPr>
            <a:lstStyle/>
            <a:p>
              <a:r>
                <a:rPr lang="en-US" sz="1400" dirty="0"/>
                <a:t>: tape head local landing points (from seek to read)</a:t>
              </a:r>
            </a:p>
          </p:txBody>
        </p:sp>
      </p:grpSp>
      <p:grpSp>
        <p:nvGrpSpPr>
          <p:cNvPr id="50" name="Group 49">
            <a:extLst>
              <a:ext uri="{FF2B5EF4-FFF2-40B4-BE49-F238E27FC236}">
                <a16:creationId xmlns:a16="http://schemas.microsoft.com/office/drawing/2014/main" id="{33B39823-E413-9F47-8776-15038C53BB91}"/>
              </a:ext>
            </a:extLst>
          </p:cNvPr>
          <p:cNvGrpSpPr/>
          <p:nvPr/>
        </p:nvGrpSpPr>
        <p:grpSpPr>
          <a:xfrm>
            <a:off x="479014" y="4491673"/>
            <a:ext cx="4013869" cy="523220"/>
            <a:chOff x="566099" y="4859084"/>
            <a:chExt cx="4013869" cy="523220"/>
          </a:xfrm>
        </p:grpSpPr>
        <p:cxnSp>
          <p:nvCxnSpPr>
            <p:cNvPr id="51" name="Straight Arrow Connector 50">
              <a:extLst>
                <a:ext uri="{FF2B5EF4-FFF2-40B4-BE49-F238E27FC236}">
                  <a16:creationId xmlns:a16="http://schemas.microsoft.com/office/drawing/2014/main" id="{A30D50EA-C16C-9840-BB60-CCA7EE50A4A5}"/>
                </a:ext>
              </a:extLst>
            </p:cNvPr>
            <p:cNvCxnSpPr>
              <a:cxnSpLocks/>
            </p:cNvCxnSpPr>
            <p:nvPr/>
          </p:nvCxnSpPr>
          <p:spPr>
            <a:xfrm flipH="1">
              <a:off x="566099" y="5030675"/>
              <a:ext cx="308043" cy="0"/>
            </a:xfrm>
            <a:prstGeom prst="straightConnector1">
              <a:avLst/>
            </a:prstGeom>
            <a:ln w="31750">
              <a:solidFill>
                <a:srgbClr val="00B050"/>
              </a:solidFill>
              <a:headEnd type="triangle" w="lg" len="lg"/>
              <a:tailEnd type="none" w="lg" len="lg"/>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57779AA7-DEB7-074E-82A2-762772C4D303}"/>
                </a:ext>
              </a:extLst>
            </p:cNvPr>
            <p:cNvSpPr txBox="1"/>
            <p:nvPr/>
          </p:nvSpPr>
          <p:spPr>
            <a:xfrm>
              <a:off x="835032" y="4859084"/>
              <a:ext cx="3744936" cy="523220"/>
            </a:xfrm>
            <a:prstGeom prst="rect">
              <a:avLst/>
            </a:prstGeom>
            <a:noFill/>
          </p:spPr>
          <p:txBody>
            <a:bodyPr wrap="none" rtlCol="0">
              <a:spAutoFit/>
            </a:bodyPr>
            <a:lstStyle/>
            <a:p>
              <a:r>
                <a:rPr lang="en-US" sz="1400" dirty="0"/>
                <a:t>: distance to beginning of file to be traversed </a:t>
              </a:r>
              <a:br>
                <a:rPr lang="en-US" sz="1400" dirty="0"/>
              </a:br>
              <a:r>
                <a:rPr lang="en-US" sz="1400" dirty="0"/>
                <a:t>at reading speed</a:t>
              </a:r>
            </a:p>
          </p:txBody>
        </p:sp>
      </p:grpSp>
      <p:pic>
        <p:nvPicPr>
          <p:cNvPr id="53" name="Picture 52">
            <a:extLst>
              <a:ext uri="{FF2B5EF4-FFF2-40B4-BE49-F238E27FC236}">
                <a16:creationId xmlns:a16="http://schemas.microsoft.com/office/drawing/2014/main" id="{407A6170-BF69-3641-8B77-4B80BEBC0C68}"/>
              </a:ext>
            </a:extLst>
          </p:cNvPr>
          <p:cNvPicPr>
            <a:picLocks noChangeAspect="1"/>
          </p:cNvPicPr>
          <p:nvPr/>
        </p:nvPicPr>
        <p:blipFill>
          <a:blip r:embed="rId3"/>
          <a:stretch>
            <a:fillRect/>
          </a:stretch>
        </p:blipFill>
        <p:spPr>
          <a:xfrm>
            <a:off x="5425923" y="1022388"/>
            <a:ext cx="3809477" cy="4983057"/>
          </a:xfrm>
          <a:prstGeom prst="rect">
            <a:avLst/>
          </a:prstGeom>
        </p:spPr>
      </p:pic>
      <p:sp>
        <p:nvSpPr>
          <p:cNvPr id="54" name="TextBox 53">
            <a:extLst>
              <a:ext uri="{FF2B5EF4-FFF2-40B4-BE49-F238E27FC236}">
                <a16:creationId xmlns:a16="http://schemas.microsoft.com/office/drawing/2014/main" id="{3DBA0335-8DDA-A045-B8AA-D3E7D0285CCE}"/>
              </a:ext>
            </a:extLst>
          </p:cNvPr>
          <p:cNvSpPr txBox="1"/>
          <p:nvPr/>
        </p:nvSpPr>
        <p:spPr>
          <a:xfrm>
            <a:off x="146554" y="1420017"/>
            <a:ext cx="5282215" cy="1138773"/>
          </a:xfrm>
          <a:prstGeom prst="rect">
            <a:avLst/>
          </a:prstGeom>
          <a:noFill/>
        </p:spPr>
        <p:txBody>
          <a:bodyPr wrap="none" rtlCol="0">
            <a:spAutoFit/>
          </a:bodyPr>
          <a:lstStyle/>
          <a:p>
            <a:r>
              <a:rPr lang="en-US" dirty="0"/>
              <a:t>To be investigated: landing behavior </a:t>
            </a:r>
          </a:p>
          <a:p>
            <a:r>
              <a:rPr lang="en-US" dirty="0"/>
              <a:t>local “key points” or “landing points”: index areas </a:t>
            </a:r>
          </a:p>
          <a:p>
            <a:r>
              <a:rPr lang="en-US" dirty="0"/>
              <a:t>on media where drive can switch from seek-&gt;read</a:t>
            </a:r>
          </a:p>
          <a:p>
            <a:r>
              <a:rPr lang="en-US" sz="1400" dirty="0"/>
              <a:t>cf. papers by </a:t>
            </a:r>
            <a:r>
              <a:rPr lang="en-US" sz="1400" dirty="0" err="1"/>
              <a:t>Hillyer+Sandsta</a:t>
            </a:r>
            <a:endParaRPr lang="en-US" sz="1400" dirty="0"/>
          </a:p>
        </p:txBody>
      </p:sp>
      <p:sp>
        <p:nvSpPr>
          <p:cNvPr id="55" name="TextBox 54">
            <a:extLst>
              <a:ext uri="{FF2B5EF4-FFF2-40B4-BE49-F238E27FC236}">
                <a16:creationId xmlns:a16="http://schemas.microsoft.com/office/drawing/2014/main" id="{51AE3362-8D4E-CE40-9FBF-4CC898A55A2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164078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par>
                          <p:cTn id="14" fill="hold">
                            <p:stCondLst>
                              <p:cond delay="500"/>
                            </p:stCondLst>
                            <p:childTnLst>
                              <p:par>
                                <p:cTn id="15" presetID="9" presetClass="entr" presetSubtype="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dissolve">
                                      <p:cBhvr>
                                        <p:cTn id="17" dur="500"/>
                                        <p:tgtEl>
                                          <p:spTgt spid="37"/>
                                        </p:tgtEl>
                                      </p:cBhvr>
                                    </p:animEffect>
                                  </p:childTnLst>
                                </p:cTn>
                              </p:par>
                              <p:par>
                                <p:cTn id="18" presetID="9"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dissolve">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dissolve">
                                      <p:cBhvr>
                                        <p:cTn id="33" dur="500"/>
                                        <p:tgtEl>
                                          <p:spTgt spid="46"/>
                                        </p:tgtEl>
                                      </p:cBhvr>
                                    </p:animEffect>
                                  </p:childTnLst>
                                </p:cTn>
                              </p:par>
                              <p:par>
                                <p:cTn id="34" presetID="9"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dissolve">
                                      <p:cBhvr>
                                        <p:cTn id="36" dur="500"/>
                                        <p:tgtEl>
                                          <p:spTgt spid="36"/>
                                        </p:tgtEl>
                                      </p:cBhvr>
                                    </p:animEffect>
                                  </p:childTnLst>
                                </p:cTn>
                              </p:par>
                              <p:par>
                                <p:cTn id="37" presetID="9"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dissolve">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6F17FA96-EF2A-C64F-AB82-E493C01D811C}"/>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a:extLst>
              <a:ext uri="{FF2B5EF4-FFF2-40B4-BE49-F238E27FC236}">
                <a16:creationId xmlns:a16="http://schemas.microsoft.com/office/drawing/2014/main" id="{267FEF5A-C399-BC4F-8EA0-E2F35FEFCCFE}"/>
              </a:ext>
            </a:extLst>
          </p:cNvPr>
          <p:cNvSpPr>
            <a:spLocks noGrp="1"/>
          </p:cNvSpPr>
          <p:nvPr>
            <p:ph type="title"/>
          </p:nvPr>
        </p:nvSpPr>
        <p:spPr/>
        <p:txBody>
          <a:bodyPr>
            <a:noAutofit/>
          </a:bodyPr>
          <a:lstStyle/>
          <a:p>
            <a:r>
              <a:rPr lang="en-US" sz="3200" dirty="0"/>
              <a:t>Local landing points and positioning times</a:t>
            </a:r>
          </a:p>
        </p:txBody>
      </p:sp>
      <p:sp>
        <p:nvSpPr>
          <p:cNvPr id="6" name="Slide Number Placeholder 5">
            <a:extLst>
              <a:ext uri="{FF2B5EF4-FFF2-40B4-BE49-F238E27FC236}">
                <a16:creationId xmlns:a16="http://schemas.microsoft.com/office/drawing/2014/main" id="{72B912BD-17D5-4443-86B3-A597D5BA7C95}"/>
              </a:ext>
            </a:extLst>
          </p:cNvPr>
          <p:cNvSpPr>
            <a:spLocks noGrp="1"/>
          </p:cNvSpPr>
          <p:nvPr>
            <p:ph type="sldNum" sz="quarter" idx="4"/>
          </p:nvPr>
        </p:nvSpPr>
        <p:spPr/>
        <p:txBody>
          <a:bodyPr/>
          <a:lstStyle/>
          <a:p>
            <a:fld id="{17918391-D411-FE40-AAD7-861AE5233E0E}" type="slidenum">
              <a:rPr lang="en-US" smtClean="0"/>
              <a:pPr/>
              <a:t>28</a:t>
            </a:fld>
            <a:endParaRPr lang="en-US" dirty="0"/>
          </a:p>
        </p:txBody>
      </p:sp>
      <p:pic>
        <p:nvPicPr>
          <p:cNvPr id="8" name="Picture 7">
            <a:extLst>
              <a:ext uri="{FF2B5EF4-FFF2-40B4-BE49-F238E27FC236}">
                <a16:creationId xmlns:a16="http://schemas.microsoft.com/office/drawing/2014/main" id="{4F96CDEC-1C7A-474F-A06E-B690E8619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77" y="1173935"/>
            <a:ext cx="8064500" cy="4991059"/>
          </a:xfrm>
          <a:prstGeom prst="rect">
            <a:avLst/>
          </a:prstGeom>
        </p:spPr>
      </p:pic>
      <p:sp>
        <p:nvSpPr>
          <p:cNvPr id="9" name="Rectangle 8">
            <a:extLst>
              <a:ext uri="{FF2B5EF4-FFF2-40B4-BE49-F238E27FC236}">
                <a16:creationId xmlns:a16="http://schemas.microsoft.com/office/drawing/2014/main" id="{7FD7130A-F030-CE49-BF0D-D88F7F93D237}"/>
              </a:ext>
            </a:extLst>
          </p:cNvPr>
          <p:cNvSpPr/>
          <p:nvPr/>
        </p:nvSpPr>
        <p:spPr>
          <a:xfrm>
            <a:off x="762000" y="3759200"/>
            <a:ext cx="190500" cy="1905000"/>
          </a:xfrm>
          <a:prstGeom prst="rect">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D376D933-1B3A-D44C-B8B3-379624E41025}"/>
              </a:ext>
            </a:extLst>
          </p:cNvPr>
          <p:cNvCxnSpPr>
            <a:cxnSpLocks/>
          </p:cNvCxnSpPr>
          <p:nvPr/>
        </p:nvCxnSpPr>
        <p:spPr>
          <a:xfrm>
            <a:off x="952500" y="3937000"/>
            <a:ext cx="2535048" cy="45803"/>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C2E4B6DB-5E7A-7947-B2A9-0CFE221792B2}"/>
              </a:ext>
            </a:extLst>
          </p:cNvPr>
          <p:cNvGrpSpPr/>
          <p:nvPr/>
        </p:nvGrpSpPr>
        <p:grpSpPr>
          <a:xfrm>
            <a:off x="3500455" y="2009724"/>
            <a:ext cx="3901728" cy="4529188"/>
            <a:chOff x="2969335" y="1714500"/>
            <a:chExt cx="2562888" cy="3637648"/>
          </a:xfrm>
        </p:grpSpPr>
        <p:pic>
          <p:nvPicPr>
            <p:cNvPr id="14" name="Picture 13">
              <a:extLst>
                <a:ext uri="{FF2B5EF4-FFF2-40B4-BE49-F238E27FC236}">
                  <a16:creationId xmlns:a16="http://schemas.microsoft.com/office/drawing/2014/main" id="{2761492B-5732-7446-84B1-F73CF0A14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335" y="1714500"/>
              <a:ext cx="2562888" cy="3637648"/>
            </a:xfrm>
            <a:prstGeom prst="rect">
              <a:avLst/>
            </a:prstGeom>
            <a:ln w="28575">
              <a:solidFill>
                <a:srgbClr val="FF0000"/>
              </a:solidFill>
            </a:ln>
          </p:spPr>
        </p:pic>
        <p:sp>
          <p:nvSpPr>
            <p:cNvPr id="15" name="Oval 14">
              <a:extLst>
                <a:ext uri="{FF2B5EF4-FFF2-40B4-BE49-F238E27FC236}">
                  <a16:creationId xmlns:a16="http://schemas.microsoft.com/office/drawing/2014/main" id="{75706C20-FA50-4B45-8B60-3A3700A87FBD}"/>
                </a:ext>
              </a:extLst>
            </p:cNvPr>
            <p:cNvSpPr/>
            <p:nvPr/>
          </p:nvSpPr>
          <p:spPr>
            <a:xfrm>
              <a:off x="4751204" y="3180099"/>
              <a:ext cx="110279" cy="119093"/>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2E8FE5E-BC41-154E-9CCC-E88E72940EFC}"/>
                </a:ext>
              </a:extLst>
            </p:cNvPr>
            <p:cNvSpPr/>
            <p:nvPr/>
          </p:nvSpPr>
          <p:spPr>
            <a:xfrm>
              <a:off x="4301662" y="3609917"/>
              <a:ext cx="110279" cy="119093"/>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25FA49F-53D2-A44D-B157-4830FF508FB1}"/>
                </a:ext>
              </a:extLst>
            </p:cNvPr>
            <p:cNvSpPr/>
            <p:nvPr/>
          </p:nvSpPr>
          <p:spPr>
            <a:xfrm>
              <a:off x="5225252" y="2785697"/>
              <a:ext cx="110279" cy="119093"/>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677F951-96F2-DF45-8652-B6FA0CFC2D5E}"/>
                </a:ext>
              </a:extLst>
            </p:cNvPr>
            <p:cNvSpPr/>
            <p:nvPr/>
          </p:nvSpPr>
          <p:spPr>
            <a:xfrm>
              <a:off x="3865905" y="4033421"/>
              <a:ext cx="110279" cy="119093"/>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E56AEB3-6629-A441-8DA3-2A7B80DAA039}"/>
                </a:ext>
              </a:extLst>
            </p:cNvPr>
            <p:cNvSpPr/>
            <p:nvPr/>
          </p:nvSpPr>
          <p:spPr>
            <a:xfrm>
              <a:off x="3447963" y="4474339"/>
              <a:ext cx="110279" cy="119093"/>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A6C5473-1833-7644-BDC5-1D2C83CF28F4}"/>
                </a:ext>
              </a:extLst>
            </p:cNvPr>
            <p:cNvCxnSpPr>
              <a:cxnSpLocks/>
            </p:cNvCxnSpPr>
            <p:nvPr/>
          </p:nvCxnSpPr>
          <p:spPr>
            <a:xfrm flipV="1">
              <a:off x="5285165" y="2943412"/>
              <a:ext cx="0" cy="1987817"/>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A07CC76-7F5B-9942-8F3C-7E3771750DD1}"/>
                </a:ext>
              </a:extLst>
            </p:cNvPr>
            <p:cNvCxnSpPr>
              <a:cxnSpLocks/>
            </p:cNvCxnSpPr>
            <p:nvPr/>
          </p:nvCxnSpPr>
          <p:spPr>
            <a:xfrm flipV="1">
              <a:off x="4804161" y="3347197"/>
              <a:ext cx="0" cy="1584032"/>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3B8AD15-1911-5F4D-A0CA-94B824A3CC79}"/>
                </a:ext>
              </a:extLst>
            </p:cNvPr>
            <p:cNvCxnSpPr>
              <a:cxnSpLocks/>
            </p:cNvCxnSpPr>
            <p:nvPr/>
          </p:nvCxnSpPr>
          <p:spPr>
            <a:xfrm flipV="1">
              <a:off x="4356801" y="3749855"/>
              <a:ext cx="7149" cy="1181374"/>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18F01FE-2857-B940-BCA5-9298E2AEBCB1}"/>
                </a:ext>
              </a:extLst>
            </p:cNvPr>
            <p:cNvCxnSpPr>
              <a:cxnSpLocks/>
            </p:cNvCxnSpPr>
            <p:nvPr/>
          </p:nvCxnSpPr>
          <p:spPr>
            <a:xfrm flipV="1">
              <a:off x="3923527" y="4190773"/>
              <a:ext cx="0" cy="740456"/>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ED48DEA-9F99-E647-9DC2-B393DCB00542}"/>
                </a:ext>
              </a:extLst>
            </p:cNvPr>
            <p:cNvCxnSpPr>
              <a:cxnSpLocks/>
            </p:cNvCxnSpPr>
            <p:nvPr/>
          </p:nvCxnSpPr>
          <p:spPr>
            <a:xfrm flipV="1">
              <a:off x="3503102" y="4630698"/>
              <a:ext cx="0" cy="300531"/>
            </a:xfrm>
            <a:prstGeom prst="straightConnector1">
              <a:avLst/>
            </a:prstGeom>
            <a:ln w="9525">
              <a:solidFill>
                <a:srgbClr val="FF0000"/>
              </a:solidFill>
              <a:headEnd w="med" len="sm"/>
              <a:tailEnd type="triangl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8928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References</a:t>
            </a:r>
          </a:p>
        </p:txBody>
      </p:sp>
      <p:sp>
        <p:nvSpPr>
          <p:cNvPr id="5" name="Content Placeholder 2"/>
          <p:cNvSpPr>
            <a:spLocks noGrp="1"/>
          </p:cNvSpPr>
          <p:nvPr>
            <p:ph idx="1"/>
          </p:nvPr>
        </p:nvSpPr>
        <p:spPr>
          <a:xfrm>
            <a:off x="457200" y="1325606"/>
            <a:ext cx="8226854" cy="4667421"/>
          </a:xfrm>
        </p:spPr>
        <p:txBody>
          <a:bodyPr>
            <a:normAutofit/>
          </a:bodyPr>
          <a:lstStyle/>
          <a:p>
            <a:endParaRPr lang="en-US" sz="2000" dirty="0"/>
          </a:p>
          <a:p>
            <a:endParaRPr lang="en-US" sz="2000" dirty="0"/>
          </a:p>
        </p:txBody>
      </p:sp>
      <p:sp>
        <p:nvSpPr>
          <p:cNvPr id="6" name="Content Placeholder 2">
            <a:extLst>
              <a:ext uri="{FF2B5EF4-FFF2-40B4-BE49-F238E27FC236}">
                <a16:creationId xmlns:a16="http://schemas.microsoft.com/office/drawing/2014/main" id="{507C4BD3-8D05-1449-9C0F-08BF4E6B4D0F}"/>
              </a:ext>
            </a:extLst>
          </p:cNvPr>
          <p:cNvSpPr txBox="1">
            <a:spLocks/>
          </p:cNvSpPr>
          <p:nvPr/>
        </p:nvSpPr>
        <p:spPr>
          <a:xfrm>
            <a:off x="-1373" y="1127941"/>
            <a:ext cx="9144000" cy="5182415"/>
          </a:xfrm>
          <a:prstGeom prst="rect">
            <a:avLst/>
          </a:prstGeom>
        </p:spPr>
        <p:txBody>
          <a:bodyPr vert="horz">
            <a:normAutofit/>
          </a:bodyPr>
          <a:lstStyle>
            <a:lvl1pPr marL="493776"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256"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708"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1800" dirty="0">
                <a:hlinkClick r:id="rId3"/>
              </a:rPr>
              <a:t>IBM TotalStorage LTO Ultrium Tape Drive SCSI reference</a:t>
            </a:r>
            <a:endParaRPr lang="en-US" sz="1800" dirty="0"/>
          </a:p>
          <a:p>
            <a:r>
              <a:rPr lang="en-US" sz="1800" dirty="0"/>
              <a:t>B. K. Hillyer and A. </a:t>
            </a:r>
            <a:r>
              <a:rPr lang="en-US" sz="1800" dirty="0" err="1"/>
              <a:t>Silberschatz</a:t>
            </a:r>
            <a:r>
              <a:rPr lang="en-US" sz="1800" dirty="0"/>
              <a:t>. </a:t>
            </a:r>
            <a:r>
              <a:rPr lang="en-US" sz="1800" i="1" dirty="0"/>
              <a:t>On the modeling and performance characteristics of a serpentine tape drive. </a:t>
            </a:r>
            <a:r>
              <a:rPr lang="en-US" sz="1800" dirty="0"/>
              <a:t>Proceedings of the 1996 ACM </a:t>
            </a:r>
            <a:r>
              <a:rPr lang="en-US" sz="1800" dirty="0" err="1"/>
              <a:t>Sigmetrics</a:t>
            </a:r>
            <a:r>
              <a:rPr lang="en-US" sz="1800" dirty="0"/>
              <a:t> Conference on Measurement and Modeling of Computer Systems, pages 170- 179, Philadelphia, Pennsylvania, May 1996.</a:t>
            </a:r>
          </a:p>
          <a:p>
            <a:r>
              <a:rPr lang="en-US" sz="1800" dirty="0"/>
              <a:t>B. K. Hillyer and A. </a:t>
            </a:r>
            <a:r>
              <a:rPr lang="en-US" sz="1800" dirty="0" err="1"/>
              <a:t>Silberschatz</a:t>
            </a:r>
            <a:r>
              <a:rPr lang="en-US" sz="1800" dirty="0"/>
              <a:t>. </a:t>
            </a:r>
            <a:r>
              <a:rPr lang="en-US" sz="1800" i="1" dirty="0"/>
              <a:t>Random scheduling in online tertiary storage</a:t>
            </a:r>
            <a:r>
              <a:rPr lang="en-US" sz="1800" dirty="0"/>
              <a:t>. In Proceedings of the 1996 ACM SIGMOD International Conference on Management of Data, pages 195-204, Montreal, Canada, June 1996. </a:t>
            </a:r>
          </a:p>
          <a:p>
            <a:r>
              <a:rPr lang="en-US" sz="1800" dirty="0"/>
              <a:t>O. </a:t>
            </a:r>
            <a:r>
              <a:rPr lang="en-US" sz="1800" dirty="0" err="1"/>
              <a:t>Sandsta</a:t>
            </a:r>
            <a:r>
              <a:rPr lang="en-US" sz="1800" dirty="0"/>
              <a:t> and R. </a:t>
            </a:r>
            <a:r>
              <a:rPr lang="en-US" sz="1800" dirty="0" err="1"/>
              <a:t>Midstraum</a:t>
            </a:r>
            <a:r>
              <a:rPr lang="en-US" sz="1800" dirty="0"/>
              <a:t>. </a:t>
            </a:r>
            <a:r>
              <a:rPr lang="en-US" sz="1800" i="1" dirty="0"/>
              <a:t>Low-Cost Access Time Model for Serpentine Tape Drives. </a:t>
            </a:r>
            <a:r>
              <a:rPr lang="en-US" sz="1800" dirty="0"/>
              <a:t>16th IEEE Symposium on Mass Storage Systems and the 7th NASA Goddard Conference on Mass Storage Systems and Technologies, pages 116–127, San Diego, California, USA, March 1999.</a:t>
            </a:r>
          </a:p>
          <a:p>
            <a:r>
              <a:rPr lang="en-US" sz="1800" dirty="0"/>
              <a:t>O. </a:t>
            </a:r>
            <a:r>
              <a:rPr lang="en-US" sz="1800" dirty="0" err="1"/>
              <a:t>Sandsta</a:t>
            </a:r>
            <a:r>
              <a:rPr lang="en-US" sz="1800" dirty="0"/>
              <a:t> and R. </a:t>
            </a:r>
            <a:r>
              <a:rPr lang="en-US" sz="1800" dirty="0" err="1"/>
              <a:t>Midtstraum</a:t>
            </a:r>
            <a:r>
              <a:rPr lang="en-US" sz="1800" dirty="0"/>
              <a:t>. </a:t>
            </a:r>
            <a:r>
              <a:rPr lang="en-US" sz="1800" i="1" dirty="0"/>
              <a:t>Improving the access time performance of serpentine tape drives</a:t>
            </a:r>
            <a:r>
              <a:rPr lang="en-US" sz="1800" dirty="0"/>
              <a:t>. 15th International Conference on Data Engineering, Sydney, Australia, March 1999.</a:t>
            </a:r>
          </a:p>
        </p:txBody>
      </p:sp>
      <p:sp>
        <p:nvSpPr>
          <p:cNvPr id="7" name="TextBox 6">
            <a:extLst>
              <a:ext uri="{FF2B5EF4-FFF2-40B4-BE49-F238E27FC236}">
                <a16:creationId xmlns:a16="http://schemas.microsoft.com/office/drawing/2014/main" id="{881B20B7-4E36-B04F-8053-105243251324}"/>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9" name="Slide Number Placeholder 5">
            <a:extLst>
              <a:ext uri="{FF2B5EF4-FFF2-40B4-BE49-F238E27FC236}">
                <a16:creationId xmlns:a16="http://schemas.microsoft.com/office/drawing/2014/main" id="{9ED24805-CE53-4547-B6E9-35ACC1496299}"/>
              </a:ext>
            </a:extLst>
          </p:cNvPr>
          <p:cNvSpPr>
            <a:spLocks noGrp="1"/>
          </p:cNvSpPr>
          <p:nvPr>
            <p:ph type="sldNum" sz="quarter" idx="4"/>
          </p:nvPr>
        </p:nvSpPr>
        <p:spPr>
          <a:xfrm>
            <a:off x="8185376" y="6356350"/>
            <a:ext cx="501424" cy="365125"/>
          </a:xfrm>
        </p:spPr>
        <p:txBody>
          <a:bodyPr/>
          <a:lstStyle/>
          <a:p>
            <a:fld id="{17918391-D411-FE40-AAD7-861AE5233E0E}" type="slidenum">
              <a:rPr lang="en-US" smtClean="0"/>
              <a:pPr/>
              <a:t>29</a:t>
            </a:fld>
            <a:endParaRPr lang="en-US" dirty="0"/>
          </a:p>
        </p:txBody>
      </p:sp>
    </p:spTree>
    <p:extLst>
      <p:ext uri="{BB962C8B-B14F-4D97-AF65-F5344CB8AC3E}">
        <p14:creationId xmlns:p14="http://schemas.microsoft.com/office/powerpoint/2010/main" val="1879065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LTO: status at CERN</a:t>
            </a:r>
          </a:p>
        </p:txBody>
      </p:sp>
      <p:sp>
        <p:nvSpPr>
          <p:cNvPr id="3" name="Content Placeholder 2"/>
          <p:cNvSpPr>
            <a:spLocks noGrp="1"/>
          </p:cNvSpPr>
          <p:nvPr>
            <p:ph idx="1"/>
          </p:nvPr>
        </p:nvSpPr>
        <p:spPr>
          <a:xfrm>
            <a:off x="0" y="1365511"/>
            <a:ext cx="9144000" cy="5182415"/>
          </a:xfrm>
        </p:spPr>
        <p:txBody>
          <a:bodyPr>
            <a:normAutofit/>
          </a:bodyPr>
          <a:lstStyle/>
          <a:p>
            <a:r>
              <a:rPr lang="en-US" sz="2400" dirty="0"/>
              <a:t>CERN continues multi-vendor, multi-platform strategy for tape</a:t>
            </a:r>
          </a:p>
          <a:p>
            <a:pPr lvl="1"/>
            <a:r>
              <a:rPr lang="en-US" sz="2000" dirty="0"/>
              <a:t>Keep flexibility in technology, avoid commercial lock-ins</a:t>
            </a:r>
          </a:p>
          <a:p>
            <a:r>
              <a:rPr lang="en-US" sz="2400" dirty="0"/>
              <a:t>Shift from {IBM enterprise, Oracle} to {IBM enterprise, LTO} initiated</a:t>
            </a:r>
          </a:p>
          <a:p>
            <a:pPr lvl="1"/>
            <a:r>
              <a:rPr lang="en-US" sz="2000" dirty="0"/>
              <a:t>New LTO library purchased: IBM TS4500, 10K slots base, 20 LTO-8 drives, 6PB media (7M and 8)</a:t>
            </a:r>
          </a:p>
          <a:p>
            <a:pPr lvl="1"/>
            <a:r>
              <a:rPr lang="en-US" sz="2000" dirty="0"/>
              <a:t>Successfully validated and put in production (July 2018)</a:t>
            </a:r>
          </a:p>
          <a:p>
            <a:pPr lvl="1"/>
            <a:r>
              <a:rPr lang="en-US" sz="2000" dirty="0"/>
              <a:t>Open tendering of additional media with interesting price/TB</a:t>
            </a:r>
          </a:p>
          <a:p>
            <a:pPr lvl="1"/>
            <a:r>
              <a:rPr lang="en-US" sz="2000" dirty="0"/>
              <a:t>Another LTO library to be procured during LS2 (open tender)</a:t>
            </a:r>
          </a:p>
          <a:p>
            <a:pPr lvl="1"/>
            <a:r>
              <a:rPr lang="en-US" sz="2000" dirty="0"/>
              <a:t>Oracle enterprise progressively being decommissioned + media repacked by end LS2</a:t>
            </a:r>
          </a:p>
          <a:p>
            <a:pPr lvl="1"/>
            <a:endParaRPr lang="en-US" dirty="0"/>
          </a:p>
        </p:txBody>
      </p:sp>
      <p:sp>
        <p:nvSpPr>
          <p:cNvPr id="6" name="Slide Number Placeholder 5"/>
          <p:cNvSpPr>
            <a:spLocks noGrp="1"/>
          </p:cNvSpPr>
          <p:nvPr>
            <p:ph type="sldNum" sz="quarter" idx="4"/>
          </p:nvPr>
        </p:nvSpPr>
        <p:spPr/>
        <p:txBody>
          <a:bodyPr/>
          <a:lstStyle/>
          <a:p>
            <a:fld id="{17918391-D411-FE40-AAD7-861AE5233E0E}" type="slidenum">
              <a:rPr lang="en-US" smtClean="0"/>
              <a:pPr/>
              <a:t>3</a:t>
            </a:fld>
            <a:endParaRPr lang="en-US" dirty="0"/>
          </a:p>
        </p:txBody>
      </p:sp>
      <p:sp>
        <p:nvSpPr>
          <p:cNvPr id="5" name="TextBox 4">
            <a:extLst>
              <a:ext uri="{FF2B5EF4-FFF2-40B4-BE49-F238E27FC236}">
                <a16:creationId xmlns:a16="http://schemas.microsoft.com/office/drawing/2014/main" id="{A1180F5B-4608-6D4A-9292-D9238C8CB01D}"/>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extLst>
      <p:ext uri="{BB962C8B-B14F-4D97-AF65-F5344CB8AC3E}">
        <p14:creationId xmlns:p14="http://schemas.microsoft.com/office/powerpoint/2010/main" val="1313415510"/>
      </p:ext>
    </p:extLst>
  </p:cSld>
  <p:clrMapOvr>
    <a:masterClrMapping/>
  </p:clrMapOvr>
  <p:transition spd="slow" advTm="32798">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0E018F-FC58-8847-9FF6-6D132BD35094}"/>
              </a:ext>
            </a:extLst>
          </p:cNvPr>
          <p:cNvPicPr>
            <a:picLocks noChangeAspect="1"/>
          </p:cNvPicPr>
          <p:nvPr/>
        </p:nvPicPr>
        <p:blipFill>
          <a:blip r:embed="rId3"/>
          <a:stretch>
            <a:fillRect/>
          </a:stretch>
        </p:blipFill>
        <p:spPr>
          <a:xfrm>
            <a:off x="236485" y="1127967"/>
            <a:ext cx="8907515" cy="4554375"/>
          </a:xfrm>
          <a:prstGeom prst="rect">
            <a:avLst/>
          </a:prstGeom>
        </p:spPr>
      </p:pic>
      <p:sp>
        <p:nvSpPr>
          <p:cNvPr id="7" name="Donut 6">
            <a:extLst>
              <a:ext uri="{FF2B5EF4-FFF2-40B4-BE49-F238E27FC236}">
                <a16:creationId xmlns:a16="http://schemas.microsoft.com/office/drawing/2014/main" id="{65D50359-12CF-5747-BBB4-3F8947EBE9E5}"/>
              </a:ext>
            </a:extLst>
          </p:cNvPr>
          <p:cNvSpPr/>
          <p:nvPr/>
        </p:nvSpPr>
        <p:spPr>
          <a:xfrm>
            <a:off x="7707955" y="4176350"/>
            <a:ext cx="421254" cy="414798"/>
          </a:xfrm>
          <a:prstGeom prst="donut">
            <a:avLst>
              <a:gd name="adj" fmla="val 89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cxnSp>
        <p:nvCxnSpPr>
          <p:cNvPr id="9" name="Straight Arrow Connector 8">
            <a:extLst>
              <a:ext uri="{FF2B5EF4-FFF2-40B4-BE49-F238E27FC236}">
                <a16:creationId xmlns:a16="http://schemas.microsoft.com/office/drawing/2014/main" id="{9BAF21FD-577F-4D46-8AEE-3DBDE6BDE398}"/>
              </a:ext>
            </a:extLst>
          </p:cNvPr>
          <p:cNvCxnSpPr>
            <a:cxnSpLocks/>
          </p:cNvCxnSpPr>
          <p:nvPr/>
        </p:nvCxnSpPr>
        <p:spPr>
          <a:xfrm flipH="1" flipV="1">
            <a:off x="8169993" y="4473453"/>
            <a:ext cx="331839" cy="28759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8E9AE81-22EE-A949-BF2A-EE519DC4EAF2}"/>
              </a:ext>
            </a:extLst>
          </p:cNvPr>
          <p:cNvSpPr txBox="1"/>
          <p:nvPr/>
        </p:nvSpPr>
        <p:spPr>
          <a:xfrm>
            <a:off x="8011749" y="4737622"/>
            <a:ext cx="1266693" cy="507831"/>
          </a:xfrm>
          <a:prstGeom prst="rect">
            <a:avLst/>
          </a:prstGeom>
          <a:noFill/>
        </p:spPr>
        <p:txBody>
          <a:bodyPr wrap="none" rtlCol="0">
            <a:spAutoFit/>
          </a:bodyPr>
          <a:lstStyle/>
          <a:p>
            <a:r>
              <a:rPr lang="en-US" sz="1350" dirty="0"/>
              <a:t>LTO (2.8PB)</a:t>
            </a:r>
          </a:p>
          <a:p>
            <a:r>
              <a:rPr lang="en-US" sz="1350" dirty="0"/>
              <a:t>(&lt;1% of total) </a:t>
            </a:r>
          </a:p>
        </p:txBody>
      </p:sp>
      <p:sp>
        <p:nvSpPr>
          <p:cNvPr id="16" name="Title 1">
            <a:extLst>
              <a:ext uri="{FF2B5EF4-FFF2-40B4-BE49-F238E27FC236}">
                <a16:creationId xmlns:a16="http://schemas.microsoft.com/office/drawing/2014/main" id="{4B645BE8-6532-444B-A511-E2BFA6B626DC}"/>
              </a:ext>
            </a:extLst>
          </p:cNvPr>
          <p:cNvSpPr txBox="1">
            <a:spLocks/>
          </p:cNvSpPr>
          <p:nvPr/>
        </p:nvSpPr>
        <p:spPr>
          <a:xfrm>
            <a:off x="365023" y="370877"/>
            <a:ext cx="4389489" cy="626462"/>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LTO usage at CERN</a:t>
            </a:r>
          </a:p>
        </p:txBody>
      </p:sp>
      <p:sp>
        <p:nvSpPr>
          <p:cNvPr id="8" name="TextBox 7">
            <a:extLst>
              <a:ext uri="{FF2B5EF4-FFF2-40B4-BE49-F238E27FC236}">
                <a16:creationId xmlns:a16="http://schemas.microsoft.com/office/drawing/2014/main" id="{1944EE16-C4EE-B648-9CB3-32EDB436350C}"/>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10" name="Slide Number Placeholder 5">
            <a:extLst>
              <a:ext uri="{FF2B5EF4-FFF2-40B4-BE49-F238E27FC236}">
                <a16:creationId xmlns:a16="http://schemas.microsoft.com/office/drawing/2014/main" id="{1EAD42BF-2D24-C94C-B1C9-ABF2821C2F10}"/>
              </a:ext>
            </a:extLst>
          </p:cNvPr>
          <p:cNvSpPr txBox="1">
            <a:spLocks/>
          </p:cNvSpPr>
          <p:nvPr/>
        </p:nvSpPr>
        <p:spPr>
          <a:xfrm>
            <a:off x="8185376" y="6356350"/>
            <a:ext cx="50142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918391-D411-FE40-AAD7-861AE5233E0E}" type="slidenum">
              <a:rPr lang="en-US" smtClean="0"/>
              <a:pPr/>
              <a:t>4</a:t>
            </a:fld>
            <a:endParaRPr lang="en-US" dirty="0"/>
          </a:p>
        </p:txBody>
      </p:sp>
    </p:spTree>
    <p:custDataLst>
      <p:tags r:id="rId1"/>
    </p:custDataLst>
    <p:extLst>
      <p:ext uri="{BB962C8B-B14F-4D97-AF65-F5344CB8AC3E}">
        <p14:creationId xmlns:p14="http://schemas.microsoft.com/office/powerpoint/2010/main" val="2918479205"/>
      </p:ext>
    </p:extLst>
  </p:cSld>
  <p:clrMapOvr>
    <a:masterClrMapping/>
  </p:clrMapOvr>
  <p:transition spd="slow" advTm="2346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D02C0B5-F7C5-7A4D-864B-479F33CAB814}"/>
              </a:ext>
            </a:extLst>
          </p:cNvPr>
          <p:cNvSpPr>
            <a:spLocks noGrp="1"/>
          </p:cNvSpPr>
          <p:nvPr>
            <p:ph type="sldNum" sz="quarter" idx="4"/>
          </p:nvPr>
        </p:nvSpPr>
        <p:spPr/>
        <p:txBody>
          <a:bodyPr/>
          <a:lstStyle/>
          <a:p>
            <a:fld id="{17918391-D411-FE40-AAD7-861AE5233E0E}" type="slidenum">
              <a:rPr lang="en-US" smtClean="0"/>
              <a:pPr/>
              <a:t>5</a:t>
            </a:fld>
            <a:endParaRPr lang="en-US" dirty="0"/>
          </a:p>
        </p:txBody>
      </p:sp>
      <p:sp>
        <p:nvSpPr>
          <p:cNvPr id="2" name="Title 1">
            <a:extLst>
              <a:ext uri="{FF2B5EF4-FFF2-40B4-BE49-F238E27FC236}">
                <a16:creationId xmlns:a16="http://schemas.microsoft.com/office/drawing/2014/main" id="{CBA96163-037A-474C-90BD-962DFC8D3824}"/>
              </a:ext>
            </a:extLst>
          </p:cNvPr>
          <p:cNvSpPr>
            <a:spLocks noGrp="1"/>
          </p:cNvSpPr>
          <p:nvPr>
            <p:ph type="title"/>
          </p:nvPr>
        </p:nvSpPr>
        <p:spPr>
          <a:xfrm>
            <a:off x="457200" y="-95716"/>
            <a:ext cx="8226854" cy="940443"/>
          </a:xfrm>
        </p:spPr>
        <p:txBody>
          <a:bodyPr>
            <a:normAutofit/>
          </a:bodyPr>
          <a:lstStyle/>
          <a:p>
            <a:r>
              <a:rPr lang="en-US" dirty="0"/>
              <a:t>LTO vs Enterprise: key points</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4472F3EF-8928-564E-AB8F-F4D5D60A794C}"/>
                  </a:ext>
                </a:extLst>
              </p:cNvPr>
              <p:cNvGraphicFramePr>
                <a:graphicFrameLocks noGrp="1"/>
              </p:cNvGraphicFramePr>
              <p:nvPr>
                <p:ph idx="1"/>
                <p:extLst>
                  <p:ext uri="{D42A27DB-BD31-4B8C-83A1-F6EECF244321}">
                    <p14:modId xmlns:p14="http://schemas.microsoft.com/office/powerpoint/2010/main" val="108018271"/>
                  </p:ext>
                </p:extLst>
              </p:nvPr>
            </p:nvGraphicFramePr>
            <p:xfrm>
              <a:off x="733322" y="740224"/>
              <a:ext cx="8105878" cy="5884380"/>
            </p:xfrm>
            <a:graphic>
              <a:graphicData uri="http://schemas.openxmlformats.org/drawingml/2006/table">
                <a:tbl>
                  <a:tblPr firstRow="1" bandRow="1">
                    <a:effectLst>
                      <a:outerShdw blurRad="50800" dist="38100" dir="2700000" sx="102000" sy="102000" algn="tl" rotWithShape="0">
                        <a:prstClr val="black">
                          <a:alpha val="44000"/>
                        </a:prstClr>
                      </a:outerShdw>
                    </a:effectLst>
                    <a:tableStyleId>{5C22544A-7EE6-4342-B048-85BDC9FD1C3A}</a:tableStyleId>
                  </a:tblPr>
                  <a:tblGrid>
                    <a:gridCol w="2833414">
                      <a:extLst>
                        <a:ext uri="{9D8B030D-6E8A-4147-A177-3AD203B41FA5}">
                          <a16:colId xmlns:a16="http://schemas.microsoft.com/office/drawing/2014/main" val="1222888603"/>
                        </a:ext>
                      </a:extLst>
                    </a:gridCol>
                    <a:gridCol w="1757488">
                      <a:extLst>
                        <a:ext uri="{9D8B030D-6E8A-4147-A177-3AD203B41FA5}">
                          <a16:colId xmlns:a16="http://schemas.microsoft.com/office/drawing/2014/main" val="3219076586"/>
                        </a:ext>
                      </a:extLst>
                    </a:gridCol>
                    <a:gridCol w="1757488">
                      <a:extLst>
                        <a:ext uri="{9D8B030D-6E8A-4147-A177-3AD203B41FA5}">
                          <a16:colId xmlns:a16="http://schemas.microsoft.com/office/drawing/2014/main" val="2954926884"/>
                        </a:ext>
                      </a:extLst>
                    </a:gridCol>
                    <a:gridCol w="1757488">
                      <a:extLst>
                        <a:ext uri="{9D8B030D-6E8A-4147-A177-3AD203B41FA5}">
                          <a16:colId xmlns:a16="http://schemas.microsoft.com/office/drawing/2014/main" val="2337483879"/>
                        </a:ext>
                      </a:extLst>
                    </a:gridCol>
                  </a:tblGrid>
                  <a:tr h="332439">
                    <a:tc>
                      <a:txBody>
                        <a:bodyPr/>
                        <a:lstStyle/>
                        <a:p>
                          <a:r>
                            <a:rPr lang="en-US" sz="1600" dirty="0">
                              <a:solidFill>
                                <a:srgbClr val="002060"/>
                              </a:solidFill>
                            </a:rPr>
                            <a:t>Characteristics</a:t>
                          </a:r>
                        </a:p>
                      </a:txBody>
                      <a:tcPr/>
                    </a:tc>
                    <a:tc>
                      <a:txBody>
                        <a:bodyPr/>
                        <a:lstStyle/>
                        <a:p>
                          <a:r>
                            <a:rPr lang="en-US" sz="1600" dirty="0">
                              <a:solidFill>
                                <a:srgbClr val="002060"/>
                              </a:solidFill>
                            </a:rPr>
                            <a:t>IBM TS1155</a:t>
                          </a:r>
                        </a:p>
                      </a:txBody>
                      <a:tcPr/>
                    </a:tc>
                    <a:tc>
                      <a:txBody>
                        <a:bodyPr/>
                        <a:lstStyle/>
                        <a:p>
                          <a:r>
                            <a:rPr lang="en-US" sz="1600" dirty="0">
                              <a:solidFill>
                                <a:srgbClr val="002060"/>
                              </a:solidFill>
                            </a:rPr>
                            <a:t>Oracle T10KD</a:t>
                          </a:r>
                        </a:p>
                      </a:txBody>
                      <a:tcPr/>
                    </a:tc>
                    <a:tc>
                      <a:txBody>
                        <a:bodyPr/>
                        <a:lstStyle/>
                        <a:p>
                          <a:r>
                            <a:rPr lang="en-US" sz="1600" dirty="0">
                              <a:solidFill>
                                <a:srgbClr val="002060"/>
                              </a:solidFill>
                            </a:rPr>
                            <a:t>LTO-8</a:t>
                          </a:r>
                        </a:p>
                      </a:txBody>
                      <a:tcPr/>
                    </a:tc>
                    <a:extLst>
                      <a:ext uri="{0D108BD9-81ED-4DB2-BD59-A6C34878D82A}">
                        <a16:rowId xmlns:a16="http://schemas.microsoft.com/office/drawing/2014/main" val="503893283"/>
                      </a:ext>
                    </a:extLst>
                  </a:tr>
                  <a:tr h="574213">
                    <a:tc>
                      <a:txBody>
                        <a:bodyPr/>
                        <a:lstStyle/>
                        <a:p>
                          <a:r>
                            <a:rPr lang="en-US" sz="1600" dirty="0"/>
                            <a:t>Capacity</a:t>
                          </a:r>
                        </a:p>
                      </a:txBody>
                      <a:tcPr/>
                    </a:tc>
                    <a:tc>
                      <a:txBody>
                        <a:bodyPr/>
                        <a:lstStyle/>
                        <a:p>
                          <a:pPr algn="ctr"/>
                          <a:r>
                            <a:rPr lang="en-US" sz="1600" dirty="0"/>
                            <a:t>15TB(JD), 7TB(JC)</a:t>
                          </a:r>
                        </a:p>
                      </a:txBody>
                      <a:tcPr/>
                    </a:tc>
                    <a:tc>
                      <a:txBody>
                        <a:bodyPr/>
                        <a:lstStyle/>
                        <a:p>
                          <a:pPr algn="ctr"/>
                          <a:r>
                            <a:rPr lang="en-US" sz="1600" dirty="0"/>
                            <a:t>8TB(T2)</a:t>
                          </a:r>
                        </a:p>
                      </a:txBody>
                      <a:tcPr/>
                    </a:tc>
                    <a:tc>
                      <a:txBody>
                        <a:bodyPr/>
                        <a:lstStyle/>
                        <a:p>
                          <a:pPr algn="ctr"/>
                          <a:r>
                            <a:rPr lang="en-US" sz="1600" dirty="0"/>
                            <a:t>12TB(LTO-8), 9TB(LTO-7M)</a:t>
                          </a:r>
                        </a:p>
                      </a:txBody>
                      <a:tcPr/>
                    </a:tc>
                    <a:extLst>
                      <a:ext uri="{0D108BD9-81ED-4DB2-BD59-A6C34878D82A}">
                        <a16:rowId xmlns:a16="http://schemas.microsoft.com/office/drawing/2014/main" val="842397143"/>
                      </a:ext>
                    </a:extLst>
                  </a:tr>
                  <a:tr h="343993">
                    <a:tc>
                      <a:txBody>
                        <a:bodyPr/>
                        <a:lstStyle/>
                        <a:p>
                          <a:r>
                            <a:rPr lang="en-US" sz="1600" dirty="0"/>
                            <a:t>Media layout</a:t>
                          </a:r>
                        </a:p>
                      </a:txBody>
                      <a:tcPr/>
                    </a:tc>
                    <a:tc gridSpan="3">
                      <a:txBody>
                        <a:bodyPr/>
                        <a:lstStyle/>
                        <a:p>
                          <a:pPr algn="ctr"/>
                          <a:r>
                            <a:rPr lang="en-US" sz="1600" dirty="0"/>
                            <a:t>-- linear serpentine --</a:t>
                          </a:r>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3621125690"/>
                      </a:ext>
                    </a:extLst>
                  </a:tr>
                  <a:tr h="332439">
                    <a:tc>
                      <a:txBody>
                        <a:bodyPr/>
                        <a:lstStyle/>
                        <a:p>
                          <a:r>
                            <a:rPr lang="en-US" sz="1600" dirty="0"/>
                            <a:t>Streaming R/W speed</a:t>
                          </a:r>
                        </a:p>
                      </a:txBody>
                      <a:tcPr/>
                    </a:tc>
                    <a:tc>
                      <a:txBody>
                        <a:bodyPr/>
                        <a:lstStyle/>
                        <a:p>
                          <a:pPr algn="ctr"/>
                          <a:r>
                            <a:rPr lang="en-US" sz="1600" dirty="0"/>
                            <a:t>360MB/s</a:t>
                          </a:r>
                        </a:p>
                      </a:txBody>
                      <a:tcPr/>
                    </a:tc>
                    <a:tc>
                      <a:txBody>
                        <a:bodyPr/>
                        <a:lstStyle/>
                        <a:p>
                          <a:pPr algn="ctr"/>
                          <a:r>
                            <a:rPr lang="en-US" sz="1600" dirty="0"/>
                            <a:t>250MB/s</a:t>
                          </a:r>
                        </a:p>
                      </a:txBody>
                      <a:tcPr/>
                    </a:tc>
                    <a:tc>
                      <a:txBody>
                        <a:bodyPr/>
                        <a:lstStyle/>
                        <a:p>
                          <a:pPr algn="ctr"/>
                          <a:r>
                            <a:rPr lang="en-US" sz="1600" dirty="0"/>
                            <a:t>360MB/s (FH,L8)</a:t>
                          </a:r>
                        </a:p>
                      </a:txBody>
                      <a:tcPr/>
                    </a:tc>
                    <a:extLst>
                      <a:ext uri="{0D108BD9-81ED-4DB2-BD59-A6C34878D82A}">
                        <a16:rowId xmlns:a16="http://schemas.microsoft.com/office/drawing/2014/main" val="3847803823"/>
                      </a:ext>
                    </a:extLst>
                  </a:tr>
                  <a:tr h="332439">
                    <a:tc>
                      <a:txBody>
                        <a:bodyPr/>
                        <a:lstStyle/>
                        <a:p>
                          <a:r>
                            <a:rPr lang="en-US" sz="1600" dirty="0"/>
                            <a:t>Data Buffer</a:t>
                          </a:r>
                        </a:p>
                      </a:txBody>
                      <a:tcPr/>
                    </a:tc>
                    <a:tc>
                      <a:txBody>
                        <a:bodyPr/>
                        <a:lstStyle/>
                        <a:p>
                          <a:pPr algn="ctr"/>
                          <a:r>
                            <a:rPr lang="en-US" sz="1600" dirty="0"/>
                            <a:t>2GB</a:t>
                          </a:r>
                        </a:p>
                      </a:txBody>
                      <a:tcPr/>
                    </a:tc>
                    <a:tc>
                      <a:txBody>
                        <a:bodyPr/>
                        <a:lstStyle/>
                        <a:p>
                          <a:pPr algn="ctr"/>
                          <a:r>
                            <a:rPr lang="en-US" sz="1600" dirty="0"/>
                            <a:t>2GB</a:t>
                          </a:r>
                        </a:p>
                      </a:txBody>
                      <a:tcPr/>
                    </a:tc>
                    <a:tc>
                      <a:txBody>
                        <a:bodyPr/>
                        <a:lstStyle/>
                        <a:p>
                          <a:pPr algn="ctr"/>
                          <a:r>
                            <a:rPr lang="en-US" sz="1600" dirty="0"/>
                            <a:t>1GB</a:t>
                          </a:r>
                        </a:p>
                      </a:txBody>
                      <a:tcPr/>
                    </a:tc>
                    <a:extLst>
                      <a:ext uri="{0D108BD9-81ED-4DB2-BD59-A6C34878D82A}">
                        <a16:rowId xmlns:a16="http://schemas.microsoft.com/office/drawing/2014/main" val="3777363334"/>
                      </a:ext>
                    </a:extLst>
                  </a:tr>
                  <a:tr h="815987">
                    <a:tc>
                      <a:txBody>
                        <a:bodyPr/>
                        <a:lstStyle/>
                        <a:p>
                          <a:r>
                            <a:rPr lang="en-US" sz="1600" dirty="0"/>
                            <a:t>Read access </a:t>
                          </a:r>
                          <a:r>
                            <a:rPr lang="en-US" sz="1600" dirty="0" err="1"/>
                            <a:t>optimisation</a:t>
                          </a:r>
                          <a:endParaRPr lang="en-US" sz="1600" dirty="0"/>
                        </a:p>
                      </a:txBody>
                      <a:tcPr/>
                    </a:tc>
                    <a:tc>
                      <a:txBody>
                        <a:bodyPr/>
                        <a:lstStyle/>
                        <a:p>
                          <a:r>
                            <a:rPr lang="en-US" sz="1600" dirty="0"/>
                            <a:t>RAO, HRTD (64 position areas)</a:t>
                          </a:r>
                        </a:p>
                      </a:txBody>
                      <a:tcPr/>
                    </a:tc>
                    <a:tc>
                      <a:txBody>
                        <a:bodyPr/>
                        <a:lstStyle/>
                        <a:p>
                          <a:r>
                            <a:rPr lang="en-US" sz="1600" dirty="0"/>
                            <a:t>RAO, ??</a:t>
                          </a:r>
                        </a:p>
                      </a:txBody>
                      <a:tcPr/>
                    </a:tc>
                    <a:tc>
                      <a:txBody>
                        <a:bodyPr/>
                        <a:lstStyle/>
                        <a:p>
                          <a:r>
                            <a:rPr lang="en-US" sz="1600" dirty="0"/>
                            <a:t>TD (2 position  areas)</a:t>
                          </a:r>
                        </a:p>
                      </a:txBody>
                      <a:tcPr/>
                    </a:tc>
                    <a:extLst>
                      <a:ext uri="{0D108BD9-81ED-4DB2-BD59-A6C34878D82A}">
                        <a16:rowId xmlns:a16="http://schemas.microsoft.com/office/drawing/2014/main" val="1395864255"/>
                      </a:ext>
                    </a:extLst>
                  </a:tr>
                  <a:tr h="574213">
                    <a:tc>
                      <a:txBody>
                        <a:bodyPr/>
                        <a:lstStyle/>
                        <a:p>
                          <a:r>
                            <a:rPr lang="en-US" sz="1600" dirty="0" err="1"/>
                            <a:t>Avg</a:t>
                          </a:r>
                          <a:r>
                            <a:rPr lang="en-US" sz="1600" dirty="0"/>
                            <a:t> file-to-file position time, no RAO, CERN measure</a:t>
                          </a:r>
                        </a:p>
                      </a:txBody>
                      <a:tcPr/>
                    </a:tc>
                    <a:tc>
                      <a:txBody>
                        <a:bodyPr/>
                        <a:lstStyle/>
                        <a:p>
                          <a:pPr algn="ctr"/>
                          <a:r>
                            <a:rPr lang="en-US" sz="1600" dirty="0"/>
                            <a:t>29.4s</a:t>
                          </a:r>
                        </a:p>
                      </a:txBody>
                      <a:tcPr/>
                    </a:tc>
                    <a:tc>
                      <a:txBody>
                        <a:bodyPr/>
                        <a:lstStyle/>
                        <a:p>
                          <a:pPr algn="ctr"/>
                          <a:r>
                            <a:rPr lang="en-US" sz="1600" dirty="0"/>
                            <a:t>32.3s</a:t>
                          </a:r>
                        </a:p>
                      </a:txBody>
                      <a:tcPr/>
                    </a:tc>
                    <a:tc>
                      <a:txBody>
                        <a:bodyPr/>
                        <a:lstStyle/>
                        <a:p>
                          <a:pPr algn="ctr"/>
                          <a:r>
                            <a:rPr lang="en-US" sz="1600" dirty="0"/>
                            <a:t>45.1s</a:t>
                          </a:r>
                        </a:p>
                      </a:txBody>
                      <a:tcPr/>
                    </a:tc>
                    <a:extLst>
                      <a:ext uri="{0D108BD9-81ED-4DB2-BD59-A6C34878D82A}">
                        <a16:rowId xmlns:a16="http://schemas.microsoft.com/office/drawing/2014/main" val="3254708990"/>
                      </a:ext>
                    </a:extLst>
                  </a:tr>
                  <a:tr h="5742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Avg</a:t>
                          </a:r>
                          <a:r>
                            <a:rPr lang="en-US" sz="1600" dirty="0"/>
                            <a:t> file-to-file position time, RAO, CERN measure</a:t>
                          </a:r>
                        </a:p>
                      </a:txBody>
                      <a:tcPr/>
                    </a:tc>
                    <a:tc>
                      <a:txBody>
                        <a:bodyPr/>
                        <a:lstStyle/>
                        <a:p>
                          <a:pPr algn="ctr"/>
                          <a:r>
                            <a:rPr lang="en-US" sz="1600" dirty="0"/>
                            <a:t>7.7s</a:t>
                          </a:r>
                        </a:p>
                      </a:txBody>
                      <a:tcPr/>
                    </a:tc>
                    <a:tc>
                      <a:txBody>
                        <a:bodyPr/>
                        <a:lstStyle/>
                        <a:p>
                          <a:pPr algn="ctr"/>
                          <a:r>
                            <a:rPr lang="en-US" sz="1600" dirty="0"/>
                            <a:t>7.11s</a:t>
                          </a:r>
                        </a:p>
                      </a:txBody>
                      <a:tcPr/>
                    </a:tc>
                    <a:tc>
                      <a:txBody>
                        <a:bodyPr/>
                        <a:lstStyle/>
                        <a:p>
                          <a:pPr algn="ctr"/>
                          <a:r>
                            <a:rPr lang="en-US" sz="1600" dirty="0"/>
                            <a:t>-</a:t>
                          </a:r>
                        </a:p>
                      </a:txBody>
                      <a:tcPr/>
                    </a:tc>
                    <a:extLst>
                      <a:ext uri="{0D108BD9-81ED-4DB2-BD59-A6C34878D82A}">
                        <a16:rowId xmlns:a16="http://schemas.microsoft.com/office/drawing/2014/main" val="244011354"/>
                      </a:ext>
                    </a:extLst>
                  </a:tr>
                  <a:tr h="417463">
                    <a:tc>
                      <a:txBody>
                        <a:bodyPr/>
                        <a:lstStyle/>
                        <a:p>
                          <a:r>
                            <a:rPr lang="en-US" sz="1600" dirty="0"/>
                            <a:t>UBER (specs)</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m:t>
                                </m:r>
                                <m:r>
                                  <a:rPr lang="en-US" sz="1600" i="1" baseline="30000" dirty="0" smtClean="0">
                                    <a:latin typeface="Cambria Math" panose="02040503050406030204" pitchFamily="18" charset="0"/>
                                  </a:rPr>
                                  <m:t>−20</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m:t>
                                </m:r>
                                <m:r>
                                  <a:rPr lang="en-US" sz="1600" i="1" baseline="30000" dirty="0" smtClean="0">
                                    <a:latin typeface="Cambria Math" panose="02040503050406030204" pitchFamily="18" charset="0"/>
                                  </a:rPr>
                                  <m:t>−19</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m:t>
                                </m:r>
                                <m:r>
                                  <a:rPr lang="en-US" sz="1600" i="1" baseline="30000" dirty="0" smtClean="0">
                                    <a:latin typeface="Cambria Math" panose="02040503050406030204" pitchFamily="18" charset="0"/>
                                  </a:rPr>
                                  <m:t>−19</m:t>
                                </m:r>
                              </m:oMath>
                            </m:oMathPara>
                          </a14:m>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244050620"/>
                      </a:ext>
                    </a:extLst>
                  </a:tr>
                  <a:tr h="815987">
                    <a:tc>
                      <a:txBody>
                        <a:bodyPr/>
                        <a:lstStyle/>
                        <a:p>
                          <a:r>
                            <a:rPr lang="en-US" sz="1600" dirty="0"/>
                            <a:t>Media lifetime (specs)</a:t>
                          </a:r>
                        </a:p>
                      </a:txBody>
                      <a:tcPr/>
                    </a:tc>
                    <a:tc>
                      <a:txBody>
                        <a:bodyPr/>
                        <a:lstStyle/>
                        <a:p>
                          <a:r>
                            <a:rPr lang="en-US" sz="1600" dirty="0"/>
                            <a:t>~26M motion meters</a:t>
                          </a:r>
                        </a:p>
                      </a:txBody>
                      <a:tcPr/>
                    </a:tc>
                    <a:tc>
                      <a:txBody>
                        <a:bodyPr/>
                        <a:lstStyle/>
                        <a:p>
                          <a:r>
                            <a:rPr lang="en-US" sz="1600" dirty="0"/>
                            <a:t>~25K loads/unloads</a:t>
                          </a:r>
                        </a:p>
                      </a:txBody>
                      <a:tcPr/>
                    </a:tc>
                    <a:tc>
                      <a:txBody>
                        <a:bodyPr/>
                        <a:lstStyle/>
                        <a:p>
                          <a:r>
                            <a:rPr lang="en-US" sz="1600" dirty="0"/>
                            <a:t>~22M motion meters, ~20K loads/unloads</a:t>
                          </a:r>
                        </a:p>
                      </a:txBody>
                      <a:tcPr/>
                    </a:tc>
                    <a:extLst>
                      <a:ext uri="{0D108BD9-81ED-4DB2-BD59-A6C34878D82A}">
                        <a16:rowId xmlns:a16="http://schemas.microsoft.com/office/drawing/2014/main" val="1250684787"/>
                      </a:ext>
                    </a:extLst>
                  </a:tr>
                  <a:tr h="574213">
                    <a:tc>
                      <a:txBody>
                        <a:bodyPr/>
                        <a:lstStyle/>
                        <a:p>
                          <a:r>
                            <a:rPr lang="en-US" sz="1600" dirty="0"/>
                            <a:t>Media reusability at higher density</a:t>
                          </a:r>
                        </a:p>
                      </a:txBody>
                      <a:tcPr/>
                    </a:tc>
                    <a:tc>
                      <a:txBody>
                        <a:bodyPr/>
                        <a:lstStyle/>
                        <a:p>
                          <a:pPr algn="ctr"/>
                          <a:r>
                            <a:rPr lang="en-US" sz="1600" dirty="0"/>
                            <a:t>Yes</a:t>
                          </a:r>
                        </a:p>
                      </a:txBody>
                      <a:tcPr/>
                    </a:tc>
                    <a:tc>
                      <a:txBody>
                        <a:bodyPr/>
                        <a:lstStyle/>
                        <a:p>
                          <a:pPr algn="ctr"/>
                          <a:r>
                            <a:rPr lang="en-US" sz="1600" dirty="0"/>
                            <a:t>(Yes)</a:t>
                          </a:r>
                        </a:p>
                      </a:txBody>
                      <a:tcPr/>
                    </a:tc>
                    <a:tc>
                      <a:txBody>
                        <a:bodyPr/>
                        <a:lstStyle/>
                        <a:p>
                          <a:pPr algn="ctr"/>
                          <a:r>
                            <a:rPr lang="en-US" sz="1600" dirty="0"/>
                            <a:t>Only </a:t>
                          </a:r>
                          <a:r>
                            <a:rPr lang="en-US" sz="1600" dirty="0" err="1"/>
                            <a:t>uninitialised</a:t>
                          </a:r>
                          <a:r>
                            <a:rPr lang="en-US" sz="1600" dirty="0"/>
                            <a:t> LTO7 media</a:t>
                          </a:r>
                        </a:p>
                      </a:txBody>
                      <a:tcPr/>
                    </a:tc>
                    <a:extLst>
                      <a:ext uri="{0D108BD9-81ED-4DB2-BD59-A6C34878D82A}">
                        <a16:rowId xmlns:a16="http://schemas.microsoft.com/office/drawing/2014/main" val="1088635916"/>
                      </a:ext>
                    </a:extLst>
                  </a:tr>
                </a:tbl>
              </a:graphicData>
            </a:graphic>
          </p:graphicFrame>
        </mc:Choice>
        <mc:Fallback xmlns="">
          <p:graphicFrame>
            <p:nvGraphicFramePr>
              <p:cNvPr id="7" name="Content Placeholder 6">
                <a:extLst>
                  <a:ext uri="{FF2B5EF4-FFF2-40B4-BE49-F238E27FC236}">
                    <a16:creationId xmlns:a16="http://schemas.microsoft.com/office/drawing/2014/main" id="{4472F3EF-8928-564E-AB8F-F4D5D60A794C}"/>
                  </a:ext>
                </a:extLst>
              </p:cNvPr>
              <p:cNvGraphicFramePr>
                <a:graphicFrameLocks noGrp="1"/>
              </p:cNvGraphicFramePr>
              <p:nvPr>
                <p:ph idx="1"/>
                <p:extLst>
                  <p:ext uri="{D42A27DB-BD31-4B8C-83A1-F6EECF244321}">
                    <p14:modId xmlns:p14="http://schemas.microsoft.com/office/powerpoint/2010/main" val="108018271"/>
                  </p:ext>
                </p:extLst>
              </p:nvPr>
            </p:nvGraphicFramePr>
            <p:xfrm>
              <a:off x="733322" y="740224"/>
              <a:ext cx="8105878" cy="5884380"/>
            </p:xfrm>
            <a:graphic>
              <a:graphicData uri="http://schemas.openxmlformats.org/drawingml/2006/table">
                <a:tbl>
                  <a:tblPr firstRow="1" bandRow="1">
                    <a:effectLst>
                      <a:outerShdw blurRad="50800" dist="38100" dir="2700000" sx="102000" sy="102000" algn="tl" rotWithShape="0">
                        <a:prstClr val="black">
                          <a:alpha val="44000"/>
                        </a:prstClr>
                      </a:outerShdw>
                    </a:effectLst>
                    <a:tableStyleId>{5C22544A-7EE6-4342-B048-85BDC9FD1C3A}</a:tableStyleId>
                  </a:tblPr>
                  <a:tblGrid>
                    <a:gridCol w="2833414">
                      <a:extLst>
                        <a:ext uri="{9D8B030D-6E8A-4147-A177-3AD203B41FA5}">
                          <a16:colId xmlns:a16="http://schemas.microsoft.com/office/drawing/2014/main" val="1222888603"/>
                        </a:ext>
                      </a:extLst>
                    </a:gridCol>
                    <a:gridCol w="1757488">
                      <a:extLst>
                        <a:ext uri="{9D8B030D-6E8A-4147-A177-3AD203B41FA5}">
                          <a16:colId xmlns:a16="http://schemas.microsoft.com/office/drawing/2014/main" val="3219076586"/>
                        </a:ext>
                      </a:extLst>
                    </a:gridCol>
                    <a:gridCol w="1757488">
                      <a:extLst>
                        <a:ext uri="{9D8B030D-6E8A-4147-A177-3AD203B41FA5}">
                          <a16:colId xmlns:a16="http://schemas.microsoft.com/office/drawing/2014/main" val="2954926884"/>
                        </a:ext>
                      </a:extLst>
                    </a:gridCol>
                    <a:gridCol w="1757488">
                      <a:extLst>
                        <a:ext uri="{9D8B030D-6E8A-4147-A177-3AD203B41FA5}">
                          <a16:colId xmlns:a16="http://schemas.microsoft.com/office/drawing/2014/main" val="2337483879"/>
                        </a:ext>
                      </a:extLst>
                    </a:gridCol>
                  </a:tblGrid>
                  <a:tr h="335280">
                    <a:tc>
                      <a:txBody>
                        <a:bodyPr/>
                        <a:lstStyle/>
                        <a:p>
                          <a:r>
                            <a:rPr lang="en-US" sz="1600" dirty="0">
                              <a:solidFill>
                                <a:srgbClr val="002060"/>
                              </a:solidFill>
                            </a:rPr>
                            <a:t>Characteristics</a:t>
                          </a:r>
                        </a:p>
                      </a:txBody>
                      <a:tcPr/>
                    </a:tc>
                    <a:tc>
                      <a:txBody>
                        <a:bodyPr/>
                        <a:lstStyle/>
                        <a:p>
                          <a:r>
                            <a:rPr lang="en-US" sz="1600" dirty="0">
                              <a:solidFill>
                                <a:srgbClr val="002060"/>
                              </a:solidFill>
                            </a:rPr>
                            <a:t>IBM TS1155</a:t>
                          </a:r>
                        </a:p>
                      </a:txBody>
                      <a:tcPr/>
                    </a:tc>
                    <a:tc>
                      <a:txBody>
                        <a:bodyPr/>
                        <a:lstStyle/>
                        <a:p>
                          <a:r>
                            <a:rPr lang="en-US" sz="1600" dirty="0">
                              <a:solidFill>
                                <a:srgbClr val="002060"/>
                              </a:solidFill>
                            </a:rPr>
                            <a:t>Oracle T10KD</a:t>
                          </a:r>
                        </a:p>
                      </a:txBody>
                      <a:tcPr/>
                    </a:tc>
                    <a:tc>
                      <a:txBody>
                        <a:bodyPr/>
                        <a:lstStyle/>
                        <a:p>
                          <a:r>
                            <a:rPr lang="en-US" sz="1600" dirty="0">
                              <a:solidFill>
                                <a:srgbClr val="002060"/>
                              </a:solidFill>
                            </a:rPr>
                            <a:t>LTO-8</a:t>
                          </a:r>
                        </a:p>
                      </a:txBody>
                      <a:tcPr/>
                    </a:tc>
                    <a:extLst>
                      <a:ext uri="{0D108BD9-81ED-4DB2-BD59-A6C34878D82A}">
                        <a16:rowId xmlns:a16="http://schemas.microsoft.com/office/drawing/2014/main" val="503893283"/>
                      </a:ext>
                    </a:extLst>
                  </a:tr>
                  <a:tr h="579120">
                    <a:tc>
                      <a:txBody>
                        <a:bodyPr/>
                        <a:lstStyle/>
                        <a:p>
                          <a:r>
                            <a:rPr lang="en-US" sz="1600" dirty="0"/>
                            <a:t>Capacity</a:t>
                          </a:r>
                        </a:p>
                      </a:txBody>
                      <a:tcPr/>
                    </a:tc>
                    <a:tc>
                      <a:txBody>
                        <a:bodyPr/>
                        <a:lstStyle/>
                        <a:p>
                          <a:pPr algn="ctr"/>
                          <a:r>
                            <a:rPr lang="en-US" sz="1600" dirty="0"/>
                            <a:t>15TB(JD), 7TB(JC)</a:t>
                          </a:r>
                        </a:p>
                      </a:txBody>
                      <a:tcPr/>
                    </a:tc>
                    <a:tc>
                      <a:txBody>
                        <a:bodyPr/>
                        <a:lstStyle/>
                        <a:p>
                          <a:pPr algn="ctr"/>
                          <a:r>
                            <a:rPr lang="en-US" sz="1600" dirty="0"/>
                            <a:t>8TB(T2)</a:t>
                          </a:r>
                        </a:p>
                      </a:txBody>
                      <a:tcPr/>
                    </a:tc>
                    <a:tc>
                      <a:txBody>
                        <a:bodyPr/>
                        <a:lstStyle/>
                        <a:p>
                          <a:pPr algn="ctr"/>
                          <a:r>
                            <a:rPr lang="en-US" sz="1600" dirty="0"/>
                            <a:t>12TB(LTO-8), 9TB(LTO-7M)</a:t>
                          </a:r>
                        </a:p>
                      </a:txBody>
                      <a:tcPr/>
                    </a:tc>
                    <a:extLst>
                      <a:ext uri="{0D108BD9-81ED-4DB2-BD59-A6C34878D82A}">
                        <a16:rowId xmlns:a16="http://schemas.microsoft.com/office/drawing/2014/main" val="842397143"/>
                      </a:ext>
                    </a:extLst>
                  </a:tr>
                  <a:tr h="343993">
                    <a:tc>
                      <a:txBody>
                        <a:bodyPr/>
                        <a:lstStyle/>
                        <a:p>
                          <a:r>
                            <a:rPr lang="en-US" sz="1600" dirty="0"/>
                            <a:t>Media layout</a:t>
                          </a:r>
                        </a:p>
                      </a:txBody>
                      <a:tcPr/>
                    </a:tc>
                    <a:tc gridSpan="3">
                      <a:txBody>
                        <a:bodyPr/>
                        <a:lstStyle/>
                        <a:p>
                          <a:pPr algn="ctr"/>
                          <a:r>
                            <a:rPr lang="en-US" sz="1600" dirty="0"/>
                            <a:t>-- linear serpentine --</a:t>
                          </a:r>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3621125690"/>
                      </a:ext>
                    </a:extLst>
                  </a:tr>
                  <a:tr h="335280">
                    <a:tc>
                      <a:txBody>
                        <a:bodyPr/>
                        <a:lstStyle/>
                        <a:p>
                          <a:r>
                            <a:rPr lang="en-US" sz="1600" dirty="0"/>
                            <a:t>Streaming R/W speed</a:t>
                          </a:r>
                        </a:p>
                      </a:txBody>
                      <a:tcPr/>
                    </a:tc>
                    <a:tc>
                      <a:txBody>
                        <a:bodyPr/>
                        <a:lstStyle/>
                        <a:p>
                          <a:pPr algn="ctr"/>
                          <a:r>
                            <a:rPr lang="en-US" sz="1600" dirty="0"/>
                            <a:t>360MB/s</a:t>
                          </a:r>
                        </a:p>
                      </a:txBody>
                      <a:tcPr/>
                    </a:tc>
                    <a:tc>
                      <a:txBody>
                        <a:bodyPr/>
                        <a:lstStyle/>
                        <a:p>
                          <a:pPr algn="ctr"/>
                          <a:r>
                            <a:rPr lang="en-US" sz="1600" dirty="0"/>
                            <a:t>250MB/s</a:t>
                          </a:r>
                        </a:p>
                      </a:txBody>
                      <a:tcPr/>
                    </a:tc>
                    <a:tc>
                      <a:txBody>
                        <a:bodyPr/>
                        <a:lstStyle/>
                        <a:p>
                          <a:pPr algn="ctr"/>
                          <a:r>
                            <a:rPr lang="en-US" sz="1600" dirty="0"/>
                            <a:t>360MB/s (FH,L8)</a:t>
                          </a:r>
                        </a:p>
                      </a:txBody>
                      <a:tcPr/>
                    </a:tc>
                    <a:extLst>
                      <a:ext uri="{0D108BD9-81ED-4DB2-BD59-A6C34878D82A}">
                        <a16:rowId xmlns:a16="http://schemas.microsoft.com/office/drawing/2014/main" val="3847803823"/>
                      </a:ext>
                    </a:extLst>
                  </a:tr>
                  <a:tr h="335280">
                    <a:tc>
                      <a:txBody>
                        <a:bodyPr/>
                        <a:lstStyle/>
                        <a:p>
                          <a:r>
                            <a:rPr lang="en-US" sz="1600" dirty="0"/>
                            <a:t>Data Buffer</a:t>
                          </a:r>
                        </a:p>
                      </a:txBody>
                      <a:tcPr/>
                    </a:tc>
                    <a:tc>
                      <a:txBody>
                        <a:bodyPr/>
                        <a:lstStyle/>
                        <a:p>
                          <a:pPr algn="ctr"/>
                          <a:r>
                            <a:rPr lang="en-US" sz="1600" dirty="0"/>
                            <a:t>2GB</a:t>
                          </a:r>
                        </a:p>
                      </a:txBody>
                      <a:tcPr/>
                    </a:tc>
                    <a:tc>
                      <a:txBody>
                        <a:bodyPr/>
                        <a:lstStyle/>
                        <a:p>
                          <a:pPr algn="ctr"/>
                          <a:r>
                            <a:rPr lang="en-US" sz="1600" dirty="0"/>
                            <a:t>2GB</a:t>
                          </a:r>
                        </a:p>
                      </a:txBody>
                      <a:tcPr/>
                    </a:tc>
                    <a:tc>
                      <a:txBody>
                        <a:bodyPr/>
                        <a:lstStyle/>
                        <a:p>
                          <a:pPr algn="ctr"/>
                          <a:r>
                            <a:rPr lang="en-US" sz="1600" dirty="0"/>
                            <a:t>1GB</a:t>
                          </a:r>
                        </a:p>
                      </a:txBody>
                      <a:tcPr/>
                    </a:tc>
                    <a:extLst>
                      <a:ext uri="{0D108BD9-81ED-4DB2-BD59-A6C34878D82A}">
                        <a16:rowId xmlns:a16="http://schemas.microsoft.com/office/drawing/2014/main" val="3777363334"/>
                      </a:ext>
                    </a:extLst>
                  </a:tr>
                  <a:tr h="815987">
                    <a:tc>
                      <a:txBody>
                        <a:bodyPr/>
                        <a:lstStyle/>
                        <a:p>
                          <a:r>
                            <a:rPr lang="en-US" sz="1600" dirty="0"/>
                            <a:t>Read access </a:t>
                          </a:r>
                          <a:r>
                            <a:rPr lang="en-US" sz="1600" dirty="0" err="1"/>
                            <a:t>optimisation</a:t>
                          </a:r>
                          <a:endParaRPr lang="en-US" sz="1600" dirty="0"/>
                        </a:p>
                      </a:txBody>
                      <a:tcPr/>
                    </a:tc>
                    <a:tc>
                      <a:txBody>
                        <a:bodyPr/>
                        <a:lstStyle/>
                        <a:p>
                          <a:r>
                            <a:rPr lang="en-US" sz="1600" dirty="0"/>
                            <a:t>RAO, HRTD (64 position areas)</a:t>
                          </a:r>
                        </a:p>
                      </a:txBody>
                      <a:tcPr/>
                    </a:tc>
                    <a:tc>
                      <a:txBody>
                        <a:bodyPr/>
                        <a:lstStyle/>
                        <a:p>
                          <a:r>
                            <a:rPr lang="en-US" sz="1600" dirty="0"/>
                            <a:t>RAO, ??</a:t>
                          </a:r>
                        </a:p>
                      </a:txBody>
                      <a:tcPr/>
                    </a:tc>
                    <a:tc>
                      <a:txBody>
                        <a:bodyPr/>
                        <a:lstStyle/>
                        <a:p>
                          <a:r>
                            <a:rPr lang="en-US" sz="1600" dirty="0"/>
                            <a:t>TD (2 position  areas)</a:t>
                          </a:r>
                        </a:p>
                      </a:txBody>
                      <a:tcPr/>
                    </a:tc>
                    <a:extLst>
                      <a:ext uri="{0D108BD9-81ED-4DB2-BD59-A6C34878D82A}">
                        <a16:rowId xmlns:a16="http://schemas.microsoft.com/office/drawing/2014/main" val="1395864255"/>
                      </a:ext>
                    </a:extLst>
                  </a:tr>
                  <a:tr h="579120">
                    <a:tc>
                      <a:txBody>
                        <a:bodyPr/>
                        <a:lstStyle/>
                        <a:p>
                          <a:r>
                            <a:rPr lang="en-US" sz="1600" dirty="0" err="1"/>
                            <a:t>Avg</a:t>
                          </a:r>
                          <a:r>
                            <a:rPr lang="en-US" sz="1600" dirty="0"/>
                            <a:t> file-to-file position time, no RAO, CERN measure</a:t>
                          </a:r>
                        </a:p>
                      </a:txBody>
                      <a:tcPr/>
                    </a:tc>
                    <a:tc>
                      <a:txBody>
                        <a:bodyPr/>
                        <a:lstStyle/>
                        <a:p>
                          <a:pPr algn="ctr"/>
                          <a:r>
                            <a:rPr lang="en-US" sz="1600" dirty="0"/>
                            <a:t>29.4s</a:t>
                          </a:r>
                        </a:p>
                      </a:txBody>
                      <a:tcPr/>
                    </a:tc>
                    <a:tc>
                      <a:txBody>
                        <a:bodyPr/>
                        <a:lstStyle/>
                        <a:p>
                          <a:pPr algn="ctr"/>
                          <a:r>
                            <a:rPr lang="en-US" sz="1600" dirty="0"/>
                            <a:t>32.3s</a:t>
                          </a:r>
                        </a:p>
                      </a:txBody>
                      <a:tcPr/>
                    </a:tc>
                    <a:tc>
                      <a:txBody>
                        <a:bodyPr/>
                        <a:lstStyle/>
                        <a:p>
                          <a:pPr algn="ctr"/>
                          <a:r>
                            <a:rPr lang="en-US" sz="1600" dirty="0"/>
                            <a:t>45.1s</a:t>
                          </a:r>
                        </a:p>
                      </a:txBody>
                      <a:tcPr/>
                    </a:tc>
                    <a:extLst>
                      <a:ext uri="{0D108BD9-81ED-4DB2-BD59-A6C34878D82A}">
                        <a16:rowId xmlns:a16="http://schemas.microsoft.com/office/drawing/2014/main" val="3254708990"/>
                      </a:ext>
                    </a:extLst>
                  </a:tr>
                  <a:tr h="579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Avg</a:t>
                          </a:r>
                          <a:r>
                            <a:rPr lang="en-US" sz="1600" dirty="0"/>
                            <a:t> file-to-file position time, RAO, CERN measure</a:t>
                          </a:r>
                        </a:p>
                      </a:txBody>
                      <a:tcPr/>
                    </a:tc>
                    <a:tc>
                      <a:txBody>
                        <a:bodyPr/>
                        <a:lstStyle/>
                        <a:p>
                          <a:pPr algn="ctr"/>
                          <a:r>
                            <a:rPr lang="en-US" sz="1600" dirty="0"/>
                            <a:t>7.7s</a:t>
                          </a:r>
                        </a:p>
                      </a:txBody>
                      <a:tcPr/>
                    </a:tc>
                    <a:tc>
                      <a:txBody>
                        <a:bodyPr/>
                        <a:lstStyle/>
                        <a:p>
                          <a:pPr algn="ctr"/>
                          <a:r>
                            <a:rPr lang="en-US" sz="1600" dirty="0"/>
                            <a:t>7.11s</a:t>
                          </a:r>
                        </a:p>
                      </a:txBody>
                      <a:tcPr/>
                    </a:tc>
                    <a:tc>
                      <a:txBody>
                        <a:bodyPr/>
                        <a:lstStyle/>
                        <a:p>
                          <a:pPr algn="ctr"/>
                          <a:r>
                            <a:rPr lang="en-US" sz="1600" dirty="0"/>
                            <a:t>-</a:t>
                          </a:r>
                        </a:p>
                      </a:txBody>
                      <a:tcPr/>
                    </a:tc>
                    <a:extLst>
                      <a:ext uri="{0D108BD9-81ED-4DB2-BD59-A6C34878D82A}">
                        <a16:rowId xmlns:a16="http://schemas.microsoft.com/office/drawing/2014/main" val="244011354"/>
                      </a:ext>
                    </a:extLst>
                  </a:tr>
                  <a:tr h="579120">
                    <a:tc>
                      <a:txBody>
                        <a:bodyPr/>
                        <a:lstStyle/>
                        <a:p>
                          <a:r>
                            <a:rPr lang="en-US" sz="1600" dirty="0"/>
                            <a:t>UBER (specs)</a:t>
                          </a:r>
                        </a:p>
                      </a:txBody>
                      <a:tcPr/>
                    </a:tc>
                    <a:tc>
                      <a:txBody>
                        <a:bodyPr/>
                        <a:lstStyle/>
                        <a:p>
                          <a:endParaRPr lang="en-US"/>
                        </a:p>
                      </a:txBody>
                      <a:tcPr>
                        <a:blipFill>
                          <a:blip r:embed="rId4"/>
                          <a:stretch>
                            <a:fillRect l="-161871" t="-691111" r="-214388" b="-282222"/>
                          </a:stretch>
                        </a:blipFill>
                      </a:tcPr>
                    </a:tc>
                    <a:tc>
                      <a:txBody>
                        <a:bodyPr/>
                        <a:lstStyle/>
                        <a:p>
                          <a:endParaRPr lang="en-US"/>
                        </a:p>
                      </a:txBody>
                      <a:tcPr>
                        <a:blipFill>
                          <a:blip r:embed="rId4"/>
                          <a:stretch>
                            <a:fillRect l="-263768" t="-691111" r="-115942" b="-282222"/>
                          </a:stretch>
                        </a:blipFill>
                      </a:tcPr>
                    </a:tc>
                    <a:tc>
                      <a:txBody>
                        <a:bodyPr/>
                        <a:lstStyle/>
                        <a:p>
                          <a:endParaRPr lang="en-US"/>
                        </a:p>
                      </a:txBody>
                      <a:tcPr>
                        <a:blipFill>
                          <a:blip r:embed="rId4"/>
                          <a:stretch>
                            <a:fillRect l="-361151" t="-691111" r="-15108" b="-282222"/>
                          </a:stretch>
                        </a:blipFill>
                      </a:tcPr>
                    </a:tc>
                    <a:extLst>
                      <a:ext uri="{0D108BD9-81ED-4DB2-BD59-A6C34878D82A}">
                        <a16:rowId xmlns:a16="http://schemas.microsoft.com/office/drawing/2014/main" val="244050620"/>
                      </a:ext>
                    </a:extLst>
                  </a:tr>
                  <a:tr h="822960">
                    <a:tc>
                      <a:txBody>
                        <a:bodyPr/>
                        <a:lstStyle/>
                        <a:p>
                          <a:r>
                            <a:rPr lang="en-US" sz="1600" dirty="0"/>
                            <a:t>Media lifetime (specs)</a:t>
                          </a:r>
                        </a:p>
                      </a:txBody>
                      <a:tcPr/>
                    </a:tc>
                    <a:tc>
                      <a:txBody>
                        <a:bodyPr/>
                        <a:lstStyle/>
                        <a:p>
                          <a:r>
                            <a:rPr lang="en-US" sz="1600" dirty="0"/>
                            <a:t>~26M motion meters</a:t>
                          </a:r>
                        </a:p>
                      </a:txBody>
                      <a:tcPr/>
                    </a:tc>
                    <a:tc>
                      <a:txBody>
                        <a:bodyPr/>
                        <a:lstStyle/>
                        <a:p>
                          <a:r>
                            <a:rPr lang="en-US" sz="1600" dirty="0"/>
                            <a:t>~25K loads/unloads</a:t>
                          </a:r>
                        </a:p>
                      </a:txBody>
                      <a:tcPr/>
                    </a:tc>
                    <a:tc>
                      <a:txBody>
                        <a:bodyPr/>
                        <a:lstStyle/>
                        <a:p>
                          <a:r>
                            <a:rPr lang="en-US" sz="1600" dirty="0"/>
                            <a:t>~22M motion meters, ~20K loads/unloads</a:t>
                          </a:r>
                        </a:p>
                      </a:txBody>
                      <a:tcPr/>
                    </a:tc>
                    <a:extLst>
                      <a:ext uri="{0D108BD9-81ED-4DB2-BD59-A6C34878D82A}">
                        <a16:rowId xmlns:a16="http://schemas.microsoft.com/office/drawing/2014/main" val="1250684787"/>
                      </a:ext>
                    </a:extLst>
                  </a:tr>
                  <a:tr h="579120">
                    <a:tc>
                      <a:txBody>
                        <a:bodyPr/>
                        <a:lstStyle/>
                        <a:p>
                          <a:r>
                            <a:rPr lang="en-US" sz="1600" dirty="0"/>
                            <a:t>Media reusability at higher density</a:t>
                          </a:r>
                        </a:p>
                      </a:txBody>
                      <a:tcPr/>
                    </a:tc>
                    <a:tc>
                      <a:txBody>
                        <a:bodyPr/>
                        <a:lstStyle/>
                        <a:p>
                          <a:pPr algn="ctr"/>
                          <a:r>
                            <a:rPr lang="en-US" sz="1600" dirty="0"/>
                            <a:t>Yes</a:t>
                          </a:r>
                        </a:p>
                      </a:txBody>
                      <a:tcPr/>
                    </a:tc>
                    <a:tc>
                      <a:txBody>
                        <a:bodyPr/>
                        <a:lstStyle/>
                        <a:p>
                          <a:pPr algn="ctr"/>
                          <a:r>
                            <a:rPr lang="en-US" sz="1600" dirty="0"/>
                            <a:t>(Yes)</a:t>
                          </a:r>
                        </a:p>
                      </a:txBody>
                      <a:tcPr/>
                    </a:tc>
                    <a:tc>
                      <a:txBody>
                        <a:bodyPr/>
                        <a:lstStyle/>
                        <a:p>
                          <a:pPr algn="ctr"/>
                          <a:r>
                            <a:rPr lang="en-US" sz="1600" dirty="0"/>
                            <a:t>Only </a:t>
                          </a:r>
                          <a:r>
                            <a:rPr lang="en-US" sz="1600" dirty="0" err="1"/>
                            <a:t>uninitialised</a:t>
                          </a:r>
                          <a:r>
                            <a:rPr lang="en-US" sz="1600" dirty="0"/>
                            <a:t> LTO7 media</a:t>
                          </a:r>
                        </a:p>
                      </a:txBody>
                      <a:tcPr/>
                    </a:tc>
                    <a:extLst>
                      <a:ext uri="{0D108BD9-81ED-4DB2-BD59-A6C34878D82A}">
                        <a16:rowId xmlns:a16="http://schemas.microsoft.com/office/drawing/2014/main" val="1088635916"/>
                      </a:ext>
                    </a:extLst>
                  </a:tr>
                </a:tbl>
              </a:graphicData>
            </a:graphic>
          </p:graphicFrame>
        </mc:Fallback>
      </mc:AlternateContent>
      <p:sp>
        <p:nvSpPr>
          <p:cNvPr id="8" name="Rectangle 7">
            <a:extLst>
              <a:ext uri="{FF2B5EF4-FFF2-40B4-BE49-F238E27FC236}">
                <a16:creationId xmlns:a16="http://schemas.microsoft.com/office/drawing/2014/main" id="{20CBF1EE-1B5B-5941-A91F-876BA301AEE2}"/>
              </a:ext>
            </a:extLst>
          </p:cNvPr>
          <p:cNvSpPr/>
          <p:nvPr/>
        </p:nvSpPr>
        <p:spPr>
          <a:xfrm>
            <a:off x="3900416" y="3461842"/>
            <a:ext cx="4639235" cy="1084217"/>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69809CD-EAAF-4646-8DFE-91192663CF09}"/>
              </a:ext>
            </a:extLst>
          </p:cNvPr>
          <p:cNvSpPr/>
          <p:nvPr/>
        </p:nvSpPr>
        <p:spPr>
          <a:xfrm>
            <a:off x="3526971" y="5212080"/>
            <a:ext cx="5012680" cy="809898"/>
          </a:xfrm>
          <a:prstGeom prst="rect">
            <a:avLst/>
          </a:prstGeom>
          <a:noFill/>
          <a:ln w="349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71727533"/>
      </p:ext>
    </p:extLst>
  </p:cSld>
  <p:clrMapOvr>
    <a:masterClrMapping/>
  </p:clrMapOvr>
  <mc:AlternateContent xmlns:mc="http://schemas.openxmlformats.org/markup-compatibility/2006" xmlns:p14="http://schemas.microsoft.com/office/powerpoint/2010/main">
    <mc:Choice Requires="p14">
      <p:transition spd="slow" p14:dur="2000" advTm="58418"/>
    </mc:Choice>
    <mc:Fallback xmlns="">
      <p:transition spd="slow" advTm="584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FFA56BE-8CF5-234C-AE07-61393C54A539}"/>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p:txBody>
          <a:bodyPr/>
          <a:lstStyle/>
          <a:p>
            <a:r>
              <a:rPr lang="en-US" dirty="0"/>
              <a:t>LTO reading efficiency</a:t>
            </a:r>
          </a:p>
        </p:txBody>
      </p:sp>
      <p:sp>
        <p:nvSpPr>
          <p:cNvPr id="6" name="Slide Number Placeholder 5"/>
          <p:cNvSpPr>
            <a:spLocks noGrp="1"/>
          </p:cNvSpPr>
          <p:nvPr>
            <p:ph type="sldNum" sz="quarter" idx="4"/>
          </p:nvPr>
        </p:nvSpPr>
        <p:spPr/>
        <p:txBody>
          <a:bodyPr/>
          <a:lstStyle/>
          <a:p>
            <a:fld id="{17918391-D411-FE40-AAD7-861AE5233E0E}" type="slidenum">
              <a:rPr lang="en-US" smtClean="0"/>
              <a:pPr/>
              <a:t>6</a:t>
            </a:fld>
            <a:endParaRPr lang="en-US" dirty="0"/>
          </a:p>
        </p:txBody>
      </p:sp>
      <p:sp>
        <p:nvSpPr>
          <p:cNvPr id="4" name="Content Placeholder 3">
            <a:extLst>
              <a:ext uri="{FF2B5EF4-FFF2-40B4-BE49-F238E27FC236}">
                <a16:creationId xmlns:a16="http://schemas.microsoft.com/office/drawing/2014/main" id="{A58F8042-0BBA-E542-83DC-4CFCD1032440}"/>
              </a:ext>
            </a:extLst>
          </p:cNvPr>
          <p:cNvSpPr>
            <a:spLocks noGrp="1"/>
          </p:cNvSpPr>
          <p:nvPr>
            <p:ph idx="1"/>
          </p:nvPr>
        </p:nvSpPr>
        <p:spPr>
          <a:xfrm>
            <a:off x="-41478" y="1367154"/>
            <a:ext cx="9079372" cy="4667421"/>
          </a:xfrm>
        </p:spPr>
        <p:txBody>
          <a:bodyPr>
            <a:normAutofit fontScale="92500" lnSpcReduction="20000"/>
          </a:bodyPr>
          <a:lstStyle/>
          <a:p>
            <a:r>
              <a:rPr lang="en-US" sz="2000" dirty="0"/>
              <a:t>LTO-8 R/W streaming performance == IBM enterprise</a:t>
            </a:r>
          </a:p>
          <a:p>
            <a:r>
              <a:rPr lang="en-US" sz="2000" dirty="0"/>
              <a:t>However, positioning times are </a:t>
            </a:r>
            <a:r>
              <a:rPr lang="en-US" sz="2000" b="1" dirty="0"/>
              <a:t>significantly</a:t>
            </a:r>
            <a:r>
              <a:rPr lang="en-US" sz="2000" dirty="0"/>
              <a:t> worse -&gt; much slower effective speed</a:t>
            </a:r>
          </a:p>
          <a:p>
            <a:r>
              <a:rPr lang="en-US" sz="2000" dirty="0"/>
              <a:t>Reasons:</a:t>
            </a:r>
            <a:br>
              <a:rPr lang="en-US" sz="2000" dirty="0"/>
            </a:br>
            <a:endParaRPr lang="en-US" sz="2000" dirty="0"/>
          </a:p>
          <a:p>
            <a:pPr lvl="1"/>
            <a:r>
              <a:rPr lang="en-US" sz="1800" b="1" dirty="0"/>
              <a:t>Slower seek</a:t>
            </a:r>
            <a:r>
              <a:rPr lang="en-US" sz="1800" dirty="0"/>
              <a:t> speeds (~25%)</a:t>
            </a:r>
            <a:br>
              <a:rPr lang="en-US" sz="1800" dirty="0"/>
            </a:br>
            <a:endParaRPr lang="en-US" sz="1800" dirty="0"/>
          </a:p>
          <a:p>
            <a:pPr lvl="1"/>
            <a:r>
              <a:rPr lang="en-US" sz="1800" dirty="0"/>
              <a:t>Lack of high-resolution</a:t>
            </a:r>
            <a:br>
              <a:rPr lang="en-US" sz="1800" dirty="0"/>
            </a:br>
            <a:r>
              <a:rPr lang="en-US" sz="1800" dirty="0"/>
              <a:t>tape directory -&gt; </a:t>
            </a:r>
            <a:r>
              <a:rPr lang="en-US" sz="1800" b="1" dirty="0"/>
              <a:t>hi-speed </a:t>
            </a:r>
            <a:br>
              <a:rPr lang="en-US" sz="1800" b="1" dirty="0"/>
            </a:br>
            <a:r>
              <a:rPr lang="en-US" sz="1800" b="1" dirty="0"/>
              <a:t>positioning areas</a:t>
            </a:r>
          </a:p>
          <a:p>
            <a:pPr lvl="2"/>
            <a:r>
              <a:rPr lang="en-US" sz="1600" dirty="0"/>
              <a:t>TS1155 has 64 across tape length</a:t>
            </a:r>
          </a:p>
          <a:p>
            <a:pPr lvl="2"/>
            <a:r>
              <a:rPr lang="en-US" sz="1600" dirty="0"/>
              <a:t>LTO-8 only has 2</a:t>
            </a:r>
            <a:br>
              <a:rPr lang="en-US" sz="1600" dirty="0"/>
            </a:br>
            <a:endParaRPr lang="en-US" sz="1600" dirty="0"/>
          </a:p>
          <a:p>
            <a:pPr lvl="1"/>
            <a:r>
              <a:rPr lang="en-US" sz="1800" b="1" dirty="0"/>
              <a:t>Lack of drive-assisted</a:t>
            </a:r>
            <a:br>
              <a:rPr lang="en-US" sz="1800" b="1" dirty="0"/>
            </a:br>
            <a:r>
              <a:rPr lang="en-US" sz="1800" b="1" dirty="0"/>
              <a:t>request ordering (RAO) </a:t>
            </a:r>
            <a:r>
              <a:rPr lang="en-US" sz="1800" dirty="0"/>
              <a:t>-&gt; </a:t>
            </a:r>
            <a:br>
              <a:rPr lang="en-US" sz="1800" dirty="0"/>
            </a:br>
            <a:r>
              <a:rPr lang="en-US" sz="1800" dirty="0"/>
              <a:t>files are read in logical ID order,</a:t>
            </a:r>
            <a:br>
              <a:rPr lang="en-US" sz="1800" dirty="0"/>
            </a:br>
            <a:r>
              <a:rPr lang="en-US" sz="1800" dirty="0"/>
              <a:t>which due to serpentine tape </a:t>
            </a:r>
            <a:br>
              <a:rPr lang="en-US" sz="1800" dirty="0"/>
            </a:br>
            <a:r>
              <a:rPr lang="en-US" sz="1800" dirty="0"/>
              <a:t>layout is almost as bad</a:t>
            </a:r>
            <a:br>
              <a:rPr lang="en-US" sz="1800" dirty="0"/>
            </a:br>
            <a:r>
              <a:rPr lang="en-US" sz="1800" dirty="0"/>
              <a:t>as random ordering</a:t>
            </a:r>
          </a:p>
        </p:txBody>
      </p:sp>
      <p:pic>
        <p:nvPicPr>
          <p:cNvPr id="9" name="Picture 8">
            <a:extLst>
              <a:ext uri="{FF2B5EF4-FFF2-40B4-BE49-F238E27FC236}">
                <a16:creationId xmlns:a16="http://schemas.microsoft.com/office/drawing/2014/main" id="{515C8284-C356-6141-80DD-701668F838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636" y="2409857"/>
            <a:ext cx="4641258" cy="4129055"/>
          </a:xfrm>
          <a:prstGeom prst="rect">
            <a:avLst/>
          </a:prstGeom>
          <a:ln>
            <a:solidFill>
              <a:schemeClr val="accent5"/>
            </a:solidFill>
          </a:ln>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A8A4D7DC-BC0E-3D46-8539-3D052603E05C}"/>
              </a:ext>
            </a:extLst>
          </p:cNvPr>
          <p:cNvGrpSpPr/>
          <p:nvPr/>
        </p:nvGrpSpPr>
        <p:grpSpPr>
          <a:xfrm>
            <a:off x="7573447" y="3257550"/>
            <a:ext cx="611929" cy="2114550"/>
            <a:chOff x="7573447" y="3257550"/>
            <a:chExt cx="611929" cy="2114550"/>
          </a:xfrm>
        </p:grpSpPr>
        <p:cxnSp>
          <p:nvCxnSpPr>
            <p:cNvPr id="5" name="Straight Arrow Connector 4">
              <a:extLst>
                <a:ext uri="{FF2B5EF4-FFF2-40B4-BE49-F238E27FC236}">
                  <a16:creationId xmlns:a16="http://schemas.microsoft.com/office/drawing/2014/main" id="{97E162B5-1902-D044-A96F-763B5ACB5C7E}"/>
                </a:ext>
              </a:extLst>
            </p:cNvPr>
            <p:cNvCxnSpPr/>
            <p:nvPr/>
          </p:nvCxnSpPr>
          <p:spPr>
            <a:xfrm flipV="1">
              <a:off x="7758113" y="3257550"/>
              <a:ext cx="427263" cy="2114550"/>
            </a:xfrm>
            <a:prstGeom prst="straightConnector1">
              <a:avLst/>
            </a:prstGeom>
            <a:ln w="31750">
              <a:solidFill>
                <a:srgbClr val="FF0000"/>
              </a:solidFill>
              <a:headEnd type="triangle" w="lg" len="lg"/>
              <a:tailEnd type="triangle" w="lg" len="lg"/>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171F4F3C-567E-4B41-91DC-06980AA2CE53}"/>
                </a:ext>
              </a:extLst>
            </p:cNvPr>
            <p:cNvSpPr txBox="1"/>
            <p:nvPr/>
          </p:nvSpPr>
          <p:spPr>
            <a:xfrm rot="16961634">
              <a:off x="7082287" y="4038655"/>
              <a:ext cx="1351652" cy="369332"/>
            </a:xfrm>
            <a:prstGeom prst="rect">
              <a:avLst/>
            </a:prstGeom>
            <a:noFill/>
          </p:spPr>
          <p:txBody>
            <a:bodyPr wrap="none" rtlCol="0">
              <a:spAutoFit/>
            </a:bodyPr>
            <a:lstStyle/>
            <a:p>
              <a:r>
                <a:rPr lang="en-US" dirty="0">
                  <a:solidFill>
                    <a:srgbClr val="FF0000"/>
                  </a:solidFill>
                </a:rPr>
                <a:t>5.8x slower</a:t>
              </a:r>
            </a:p>
          </p:txBody>
        </p:sp>
      </p:grpSp>
    </p:spTree>
    <p:custDataLst>
      <p:tags r:id="rId1"/>
    </p:custDataLst>
    <p:extLst>
      <p:ext uri="{BB962C8B-B14F-4D97-AF65-F5344CB8AC3E}">
        <p14:creationId xmlns:p14="http://schemas.microsoft.com/office/powerpoint/2010/main" val="1399277151"/>
      </p:ext>
    </p:extLst>
  </p:cSld>
  <p:clrMapOvr>
    <a:masterClrMapping/>
  </p:clrMapOvr>
  <mc:AlternateContent xmlns:mc="http://schemas.openxmlformats.org/markup-compatibility/2006" xmlns:p14="http://schemas.microsoft.com/office/powerpoint/2010/main">
    <mc:Choice Requires="p14">
      <p:transition spd="slow" p14:dur="800" advTm="85768">
        <p:circle/>
      </p:transition>
    </mc:Choice>
    <mc:Fallback xmlns="">
      <p:transition spd="slow" advTm="85768">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DC5BBB2-D480-114F-A716-9673B8E17D34}"/>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p:txBody>
          <a:bodyPr/>
          <a:lstStyle/>
          <a:p>
            <a:r>
              <a:rPr lang="en-US" dirty="0"/>
              <a:t>Impact</a:t>
            </a:r>
          </a:p>
        </p:txBody>
      </p:sp>
      <p:pic>
        <p:nvPicPr>
          <p:cNvPr id="5" name="Content Placeholder 4">
            <a:extLst>
              <a:ext uri="{FF2B5EF4-FFF2-40B4-BE49-F238E27FC236}">
                <a16:creationId xmlns:a16="http://schemas.microsoft.com/office/drawing/2014/main" id="{82719EDF-267D-7E43-87EF-903945175A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0626" y="168025"/>
            <a:ext cx="4529281" cy="3532839"/>
          </a:xfrm>
          <a:ln>
            <a:solidFill>
              <a:schemeClr val="accent6"/>
            </a:solidFill>
          </a:ln>
          <a:effectLst>
            <a:outerShdw blurRad="50800" dist="38100" dir="2700000" algn="tl" rotWithShape="0">
              <a:prstClr val="black">
                <a:alpha val="40000"/>
              </a:prstClr>
            </a:outerShdw>
          </a:effectLst>
        </p:spPr>
      </p:pic>
      <p:sp>
        <p:nvSpPr>
          <p:cNvPr id="6" name="Slide Number Placeholder 5"/>
          <p:cNvSpPr>
            <a:spLocks noGrp="1"/>
          </p:cNvSpPr>
          <p:nvPr>
            <p:ph type="sldNum" sz="quarter" idx="4"/>
          </p:nvPr>
        </p:nvSpPr>
        <p:spPr/>
        <p:txBody>
          <a:bodyPr/>
          <a:lstStyle/>
          <a:p>
            <a:fld id="{17918391-D411-FE40-AAD7-861AE5233E0E}" type="slidenum">
              <a:rPr lang="en-US" smtClean="0"/>
              <a:pPr/>
              <a:t>7</a:t>
            </a:fld>
            <a:endParaRPr lang="en-US" dirty="0"/>
          </a:p>
        </p:txBody>
      </p:sp>
      <p:pic>
        <p:nvPicPr>
          <p:cNvPr id="8" name="Picture 7">
            <a:extLst>
              <a:ext uri="{FF2B5EF4-FFF2-40B4-BE49-F238E27FC236}">
                <a16:creationId xmlns:a16="http://schemas.microsoft.com/office/drawing/2014/main" id="{7653D302-3CBE-9A4A-8378-2020EC1D7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0625" y="3700864"/>
            <a:ext cx="4529281" cy="3098800"/>
          </a:xfrm>
          <a:prstGeom prst="rect">
            <a:avLst/>
          </a:prstGeom>
          <a:ln>
            <a:solidFill>
              <a:schemeClr val="accent6"/>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7" name="Content Placeholder 3">
                <a:extLst>
                  <a:ext uri="{FF2B5EF4-FFF2-40B4-BE49-F238E27FC236}">
                    <a16:creationId xmlns:a16="http://schemas.microsoft.com/office/drawing/2014/main" id="{10E79FA1-43E1-914B-A89E-9FD99696152E}"/>
                  </a:ext>
                </a:extLst>
              </p:cNvPr>
              <p:cNvSpPr txBox="1">
                <a:spLocks/>
              </p:cNvSpPr>
              <p:nvPr/>
            </p:nvSpPr>
            <p:spPr>
              <a:xfrm>
                <a:off x="0" y="1118145"/>
                <a:ext cx="4440057" cy="5238205"/>
              </a:xfrm>
              <a:prstGeom prst="rect">
                <a:avLst/>
              </a:prstGeom>
            </p:spPr>
            <p:txBody>
              <a:bodyPr vert="horz">
                <a:normAutofit fontScale="85000" lnSpcReduction="20000"/>
              </a:bodyPr>
              <a:lstStyle>
                <a:lvl1pPr marL="493776" indent="-457200" algn="l" rtl="0" eaLnBrk="1" latinLnBrk="0" hangingPunct="1">
                  <a:spcBef>
                    <a:spcPct val="20000"/>
                  </a:spcBef>
                  <a:buClr>
                    <a:schemeClr val="tx1"/>
                  </a:buClr>
                  <a:buSzPct val="80000"/>
                  <a:buFont typeface="Arial"/>
                  <a:buChar char="•"/>
                  <a:defRPr kumimoji="0" sz="3000" kern="1200">
                    <a:solidFill>
                      <a:schemeClr val="tx1"/>
                    </a:solidFill>
                    <a:latin typeface="+mn-lt"/>
                    <a:ea typeface="+mn-ea"/>
                    <a:cs typeface="+mn-cs"/>
                  </a:defRPr>
                </a:lvl1pPr>
                <a:lvl2pPr marL="905256" indent="-457200" algn="l" rtl="0" eaLnBrk="1" latinLnBrk="0" hangingPunct="1">
                  <a:spcBef>
                    <a:spcPct val="20000"/>
                  </a:spcBef>
                  <a:buClr>
                    <a:schemeClr val="tx1"/>
                  </a:buClr>
                  <a:buSzPct val="90000"/>
                  <a:buFont typeface="Arial"/>
                  <a:buChar char="•"/>
                  <a:defRPr kumimoji="0" sz="2600" kern="1200">
                    <a:solidFill>
                      <a:schemeClr val="tx1"/>
                    </a:solidFill>
                    <a:latin typeface="+mn-lt"/>
                    <a:ea typeface="+mn-ea"/>
                    <a:cs typeface="+mn-cs"/>
                  </a:defRPr>
                </a:lvl2pPr>
                <a:lvl3pPr marL="1092708" indent="-342900" algn="l" rtl="0" eaLnBrk="1" latinLnBrk="0" hangingPunct="1">
                  <a:spcBef>
                    <a:spcPct val="20000"/>
                  </a:spcBef>
                  <a:buClr>
                    <a:schemeClr val="tx1"/>
                  </a:buClr>
                  <a:buSzPct val="85000"/>
                  <a:buFont typeface="Arial"/>
                  <a:buChar char="•"/>
                  <a:defRPr kumimoji="0" sz="2400" kern="1200">
                    <a:solidFill>
                      <a:schemeClr val="tx1"/>
                    </a:solidFill>
                    <a:latin typeface="+mn-lt"/>
                    <a:ea typeface="+mn-ea"/>
                    <a:cs typeface="+mn-cs"/>
                  </a:defRPr>
                </a:lvl3pPr>
                <a:lvl4pPr marL="1385316" indent="-342900" algn="l" rtl="0" eaLnBrk="1" latinLnBrk="0" hangingPunct="1">
                  <a:spcBef>
                    <a:spcPct val="20000"/>
                  </a:spcBef>
                  <a:buClr>
                    <a:schemeClr val="tx1"/>
                  </a:buClr>
                  <a:buSzPct val="90000"/>
                  <a:buFont typeface="Arial"/>
                  <a:buChar char="•"/>
                  <a:defRPr kumimoji="0" sz="2000" kern="1200">
                    <a:solidFill>
                      <a:schemeClr val="tx1"/>
                    </a:solidFill>
                    <a:latin typeface="+mn-lt"/>
                    <a:ea typeface="+mn-ea"/>
                    <a:cs typeface="+mn-cs"/>
                  </a:defRPr>
                </a:lvl4pPr>
                <a:lvl5pPr marL="1650492" indent="-342900" algn="l" rtl="0" eaLnBrk="1" latinLnBrk="0" hangingPunct="1">
                  <a:spcBef>
                    <a:spcPct val="20000"/>
                  </a:spcBef>
                  <a:buClr>
                    <a:schemeClr val="tx1"/>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1800" dirty="0"/>
                  <a:t>File sizes are growing slowly, but capacity/tape is growing ~25%/year</a:t>
                </a:r>
              </a:p>
              <a:p>
                <a:pPr lvl="1"/>
                <a:r>
                  <a:rPr lang="en-US" sz="1400" dirty="0"/>
                  <a:t>From 5K files / tape to &gt; 20K files / tape in ~6 years</a:t>
                </a:r>
              </a:p>
              <a:p>
                <a:pPr lvl="1"/>
                <a:endParaRPr lang="en-US" sz="1400" dirty="0"/>
              </a:p>
              <a:p>
                <a:r>
                  <a:rPr lang="en-US" sz="1800" dirty="0"/>
                  <a:t>Performance bottlenecks moving from robotics/drive availability to head positioning within bigger tapes</a:t>
                </a:r>
              </a:p>
              <a:p>
                <a:pPr lvl="1"/>
                <a:r>
                  <a:rPr lang="en-US" sz="1400" dirty="0"/>
                  <a:t>Majority of read time is for positioning</a:t>
                </a:r>
              </a:p>
              <a:p>
                <a:pPr lvl="1"/>
                <a:r>
                  <a:rPr lang="en-US" sz="1400" dirty="0"/>
                  <a:t>Cannot access data within one tape concurrently!</a:t>
                </a:r>
              </a:p>
              <a:p>
                <a:endParaRPr lang="en-US" sz="1800" dirty="0"/>
              </a:p>
              <a:p>
                <a:r>
                  <a:rPr lang="en-US" sz="1800" dirty="0"/>
                  <a:t>Real-life example: ATLAS tape recalls reading ~150 files/tape </a:t>
                </a:r>
                <a:r>
                  <a:rPr lang="en-US" sz="1800" dirty="0" err="1"/>
                  <a:t>avg</a:t>
                </a:r>
                <a:r>
                  <a:rPr lang="en-US" sz="1800" dirty="0"/>
                  <a:t>, ~2GB/file. Effective speed</a:t>
                </a:r>
              </a:p>
              <a:p>
                <a:pPr lvl="1"/>
                <a:r>
                  <a:rPr lang="en-US" sz="1700" dirty="0"/>
                  <a:t>IBM enterprise: ~150 MB/s</a:t>
                </a:r>
              </a:p>
              <a:p>
                <a:pPr lvl="1"/>
                <a:r>
                  <a:rPr lang="en-US" sz="1700" dirty="0"/>
                  <a:t>LTO: </a:t>
                </a:r>
                <a:r>
                  <a:rPr lang="en-US" sz="1700" b="1" dirty="0"/>
                  <a:t>~42 MB/s </a:t>
                </a:r>
                <a:r>
                  <a:rPr lang="en-US" sz="1700" dirty="0"/>
                  <a:t>– less than 1/3</a:t>
                </a:r>
                <a:r>
                  <a:rPr lang="en-US" sz="1700" baseline="30000" dirty="0"/>
                  <a:t>rd</a:t>
                </a:r>
                <a:r>
                  <a:rPr lang="en-US" sz="1700" dirty="0"/>
                  <a:t>!</a:t>
                </a:r>
              </a:p>
              <a:p>
                <a:pPr lvl="1"/>
                <a:r>
                  <a:rPr lang="en-US" sz="1700" dirty="0"/>
                  <a:t>Efficiency: </a:t>
                </a:r>
                <a14:m>
                  <m:oMath xmlns:m="http://schemas.openxmlformats.org/officeDocument/2006/math">
                    <m:r>
                      <a:rPr lang="en-US" sz="1700" i="1" dirty="0" smtClean="0">
                        <a:latin typeface="Cambria Math" panose="02040503050406030204" pitchFamily="18" charset="0"/>
                      </a:rPr>
                      <m:t>𝑡</m:t>
                    </m:r>
                    <m:r>
                      <a:rPr lang="en-US" sz="1700" i="1" baseline="-25000" dirty="0" smtClean="0">
                        <a:latin typeface="Cambria Math" panose="02040503050406030204" pitchFamily="18" charset="0"/>
                      </a:rPr>
                      <m:t>𝑟𝑒𝑎𝑑</m:t>
                    </m:r>
                    <m:r>
                      <a:rPr lang="en-US" sz="1700" i="1" dirty="0" smtClean="0">
                        <a:latin typeface="Cambria Math" panose="02040503050406030204" pitchFamily="18" charset="0"/>
                      </a:rPr>
                      <m:t>/(</m:t>
                    </m:r>
                    <m:r>
                      <a:rPr lang="en-US" sz="1700" i="1" dirty="0" err="1" smtClean="0">
                        <a:latin typeface="Cambria Math" panose="02040503050406030204" pitchFamily="18" charset="0"/>
                      </a:rPr>
                      <m:t>𝑡</m:t>
                    </m:r>
                    <m:r>
                      <a:rPr lang="en-US" sz="1700" i="1" baseline="-25000" dirty="0" err="1" smtClean="0">
                        <a:latin typeface="Cambria Math" panose="02040503050406030204" pitchFamily="18" charset="0"/>
                      </a:rPr>
                      <m:t>𝑝𝑜𝑠</m:t>
                    </m:r>
                    <m:r>
                      <a:rPr lang="en-US" sz="1700" i="1" dirty="0" err="1" smtClean="0">
                        <a:latin typeface="Cambria Math" panose="02040503050406030204" pitchFamily="18" charset="0"/>
                      </a:rPr>
                      <m:t>+</m:t>
                    </m:r>
                    <m:r>
                      <a:rPr lang="en-US" sz="1700" b="0" i="1" dirty="0" smtClean="0">
                        <a:latin typeface="Cambria Math" panose="02040503050406030204" pitchFamily="18" charset="0"/>
                      </a:rPr>
                      <m:t>𝑡</m:t>
                    </m:r>
                    <m:r>
                      <a:rPr lang="en-US" sz="1700" b="0" i="1" baseline="-25000" dirty="0" smtClean="0">
                        <a:latin typeface="Cambria Math" panose="02040503050406030204" pitchFamily="18" charset="0"/>
                      </a:rPr>
                      <m:t>𝑟𝑒𝑎𝑑</m:t>
                    </m:r>
                    <m:r>
                      <a:rPr lang="en-US" sz="1700" i="1" dirty="0" smtClean="0">
                        <a:latin typeface="Cambria Math" panose="02040503050406030204" pitchFamily="18" charset="0"/>
                      </a:rPr>
                      <m:t>) </m:t>
                    </m:r>
                  </m:oMath>
                </a14:m>
                <a:r>
                  <a:rPr lang="en-US" sz="1700" dirty="0"/>
                  <a:t>= 0.12</a:t>
                </a:r>
                <a:br>
                  <a:rPr lang="en-US" sz="1700" dirty="0"/>
                </a:br>
                <a:endParaRPr lang="en-US" sz="1700" dirty="0"/>
              </a:p>
              <a:p>
                <a:r>
                  <a:rPr lang="en-US" sz="1900" dirty="0"/>
                  <a:t>Faster streaming drives won’t help</a:t>
                </a:r>
              </a:p>
              <a:p>
                <a:pPr lvl="1"/>
                <a:r>
                  <a:rPr lang="en-US" sz="1500" dirty="0"/>
                  <a:t>Previous example with doubled streaming performance (720MB/s, +100%):</a:t>
                </a:r>
                <a:br>
                  <a:rPr lang="en-US" sz="1500" dirty="0"/>
                </a:br>
                <a:r>
                  <a:rPr lang="en-US" sz="1500" b="1" dirty="0"/>
                  <a:t>44MB/s </a:t>
                </a:r>
                <a:r>
                  <a:rPr lang="en-US" sz="1500" dirty="0"/>
                  <a:t>(+6%)</a:t>
                </a:r>
              </a:p>
              <a:p>
                <a:pPr lvl="1"/>
                <a:endParaRPr lang="en-US" sz="1400" dirty="0"/>
              </a:p>
              <a:p>
                <a:r>
                  <a:rPr lang="en-US" sz="1800" dirty="0"/>
                  <a:t>Media wear-out increases significantly due to long head traversals </a:t>
                </a:r>
              </a:p>
              <a:p>
                <a:endParaRPr lang="en-US" sz="1800" dirty="0"/>
              </a:p>
              <a:p>
                <a:endParaRPr lang="en-US" sz="1800" dirty="0"/>
              </a:p>
            </p:txBody>
          </p:sp>
        </mc:Choice>
        <mc:Fallback xmlns="">
          <p:sp>
            <p:nvSpPr>
              <p:cNvPr id="7" name="Content Placeholder 3">
                <a:extLst>
                  <a:ext uri="{FF2B5EF4-FFF2-40B4-BE49-F238E27FC236}">
                    <a16:creationId xmlns:a16="http://schemas.microsoft.com/office/drawing/2014/main" id="{10E79FA1-43E1-914B-A89E-9FD99696152E}"/>
                  </a:ext>
                </a:extLst>
              </p:cNvPr>
              <p:cNvSpPr txBox="1">
                <a:spLocks noRot="1" noChangeAspect="1" noMove="1" noResize="1" noEditPoints="1" noAdjustHandles="1" noChangeArrowheads="1" noChangeShapeType="1" noTextEdit="1"/>
              </p:cNvSpPr>
              <p:nvPr/>
            </p:nvSpPr>
            <p:spPr>
              <a:xfrm>
                <a:off x="0" y="1118145"/>
                <a:ext cx="4440057" cy="5238205"/>
              </a:xfrm>
              <a:prstGeom prst="rect">
                <a:avLst/>
              </a:prstGeom>
              <a:blipFill>
                <a:blip r:embed="rId5"/>
                <a:stretch>
                  <a:fillRect t="-966" r="-571"/>
                </a:stretch>
              </a:blipFill>
            </p:spPr>
            <p:txBody>
              <a:bodyPr/>
              <a:lstStyle/>
              <a:p>
                <a:r>
                  <a:rPr lang="en-US">
                    <a:noFill/>
                  </a:rPr>
                  <a:t> </a:t>
                </a:r>
              </a:p>
            </p:txBody>
          </p:sp>
        </mc:Fallback>
      </mc:AlternateContent>
    </p:spTree>
    <p:extLst>
      <p:ext uri="{BB962C8B-B14F-4D97-AF65-F5344CB8AC3E}">
        <p14:creationId xmlns:p14="http://schemas.microsoft.com/office/powerpoint/2010/main" val="2390049846"/>
      </p:ext>
    </p:extLst>
  </p:cSld>
  <p:clrMapOvr>
    <a:masterClrMapping/>
  </p:clrMapOvr>
  <mc:AlternateContent xmlns:mc="http://schemas.openxmlformats.org/markup-compatibility/2006" xmlns:p14="http://schemas.microsoft.com/office/powerpoint/2010/main">
    <mc:Choice Requires="p14">
      <p:transition spd="slow" p14:dur="800" advTm="123663">
        <p:circle/>
      </p:transition>
    </mc:Choice>
    <mc:Fallback xmlns="">
      <p:transition spd="slow" advTm="123663">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488FADE-5743-0345-99A5-B64DC9F202C4}"/>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
        <p:nvSpPr>
          <p:cNvPr id="2" name="Title 1"/>
          <p:cNvSpPr>
            <a:spLocks noGrp="1"/>
          </p:cNvSpPr>
          <p:nvPr>
            <p:ph type="title"/>
          </p:nvPr>
        </p:nvSpPr>
        <p:spPr/>
        <p:txBody>
          <a:bodyPr>
            <a:normAutofit/>
          </a:bodyPr>
          <a:lstStyle/>
          <a:p>
            <a:r>
              <a:rPr lang="en-US" sz="4000" dirty="0"/>
              <a:t>So, what to do?</a:t>
            </a:r>
          </a:p>
        </p:txBody>
      </p:sp>
      <p:sp>
        <p:nvSpPr>
          <p:cNvPr id="3" name="Content Placeholder 2"/>
          <p:cNvSpPr>
            <a:spLocks noGrp="1"/>
          </p:cNvSpPr>
          <p:nvPr>
            <p:ph idx="1"/>
          </p:nvPr>
        </p:nvSpPr>
        <p:spPr>
          <a:xfrm>
            <a:off x="457200" y="1017087"/>
            <a:ext cx="8226854" cy="4667421"/>
          </a:xfrm>
        </p:spPr>
        <p:txBody>
          <a:bodyPr>
            <a:noAutofit/>
          </a:bodyPr>
          <a:lstStyle/>
          <a:p>
            <a:r>
              <a:rPr lang="en-US" sz="2000" dirty="0"/>
              <a:t>One possibility is just to live with it</a:t>
            </a:r>
          </a:p>
          <a:p>
            <a:pPr lvl="1"/>
            <a:r>
              <a:rPr lang="en-US" sz="1600" dirty="0"/>
              <a:t>use LTO for “old” and/or “unused” data, such as media migrations of previous run data, or RAW data that should be recalled rarely.</a:t>
            </a:r>
          </a:p>
          <a:p>
            <a:r>
              <a:rPr lang="en-US" sz="2000" dirty="0"/>
              <a:t>Another possibility is to purchase a Spectralogic T-</a:t>
            </a:r>
            <a:r>
              <a:rPr lang="en-US" sz="2000" dirty="0" err="1"/>
              <a:t>Finity</a:t>
            </a:r>
            <a:endParaRPr lang="en-US" sz="2000" dirty="0"/>
          </a:p>
          <a:p>
            <a:pPr lvl="1"/>
            <a:r>
              <a:rPr lang="en-US" sz="1600" dirty="0"/>
              <a:t>Their </a:t>
            </a:r>
            <a:r>
              <a:rPr lang="en-US" sz="1600" dirty="0" err="1"/>
              <a:t>customised</a:t>
            </a:r>
            <a:r>
              <a:rPr lang="en-US" sz="1600" dirty="0"/>
              <a:t> LTO drives offer a TAOS – Time-based Access Ordering System, using generic heuristics to emulate RAO at SCSI level</a:t>
            </a:r>
          </a:p>
          <a:p>
            <a:r>
              <a:rPr lang="en-US" sz="2000" dirty="0" err="1"/>
              <a:t>Optimising</a:t>
            </a:r>
            <a:r>
              <a:rPr lang="en-US" sz="2000" dirty="0"/>
              <a:t> read performance of serpentine tape drives is not a new problem, there was some research done 20 years ago (long before LTO), but seemingly got forgotten… let’s pick up from there…</a:t>
            </a:r>
          </a:p>
        </p:txBody>
      </p:sp>
      <p:sp>
        <p:nvSpPr>
          <p:cNvPr id="6" name="Slide Number Placeholder 5"/>
          <p:cNvSpPr>
            <a:spLocks noGrp="1"/>
          </p:cNvSpPr>
          <p:nvPr>
            <p:ph type="sldNum" sz="quarter" idx="4"/>
          </p:nvPr>
        </p:nvSpPr>
        <p:spPr/>
        <p:txBody>
          <a:bodyPr/>
          <a:lstStyle/>
          <a:p>
            <a:fld id="{17918391-D411-FE40-AAD7-861AE5233E0E}" type="slidenum">
              <a:rPr lang="en-US" smtClean="0"/>
              <a:pPr/>
              <a:t>8</a:t>
            </a:fld>
            <a:endParaRPr lang="en-US" dirty="0"/>
          </a:p>
        </p:txBody>
      </p:sp>
      <p:grpSp>
        <p:nvGrpSpPr>
          <p:cNvPr id="9" name="Group 8">
            <a:extLst>
              <a:ext uri="{FF2B5EF4-FFF2-40B4-BE49-F238E27FC236}">
                <a16:creationId xmlns:a16="http://schemas.microsoft.com/office/drawing/2014/main" id="{D9FA826B-D8B7-4B42-99B2-73A038D2721C}"/>
              </a:ext>
            </a:extLst>
          </p:cNvPr>
          <p:cNvGrpSpPr/>
          <p:nvPr/>
        </p:nvGrpSpPr>
        <p:grpSpPr>
          <a:xfrm>
            <a:off x="133850" y="3887202"/>
            <a:ext cx="6218265" cy="2847474"/>
            <a:chOff x="133850" y="3887202"/>
            <a:chExt cx="6218265" cy="2847474"/>
          </a:xfrm>
        </p:grpSpPr>
        <p:pic>
          <p:nvPicPr>
            <p:cNvPr id="4" name="Picture 3">
              <a:extLst>
                <a:ext uri="{FF2B5EF4-FFF2-40B4-BE49-F238E27FC236}">
                  <a16:creationId xmlns:a16="http://schemas.microsoft.com/office/drawing/2014/main" id="{99E9B8A0-834F-3A4C-AA64-5116D6D0B8A0}"/>
                </a:ext>
              </a:extLst>
            </p:cNvPr>
            <p:cNvPicPr>
              <a:picLocks noChangeAspect="1"/>
            </p:cNvPicPr>
            <p:nvPr/>
          </p:nvPicPr>
          <p:blipFill>
            <a:blip r:embed="rId4"/>
            <a:stretch>
              <a:fillRect/>
            </a:stretch>
          </p:blipFill>
          <p:spPr>
            <a:xfrm>
              <a:off x="133850" y="3887202"/>
              <a:ext cx="5486400" cy="2847474"/>
            </a:xfrm>
            <a:prstGeom prst="rect">
              <a:avLst/>
            </a:prstGeom>
            <a:noFill/>
            <a:ln>
              <a:solidFill>
                <a:schemeClr val="accent5"/>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0171C26-FF83-A546-A26B-548D4900E41B}"/>
                </a:ext>
              </a:extLst>
            </p:cNvPr>
            <p:cNvSpPr txBox="1"/>
            <p:nvPr/>
          </p:nvSpPr>
          <p:spPr>
            <a:xfrm>
              <a:off x="5654488" y="3887202"/>
              <a:ext cx="697627" cy="369332"/>
            </a:xfrm>
            <a:prstGeom prst="rect">
              <a:avLst/>
            </a:prstGeom>
            <a:noFill/>
          </p:spPr>
          <p:txBody>
            <a:bodyPr wrap="none" rtlCol="0">
              <a:spAutoFit/>
            </a:bodyPr>
            <a:lstStyle/>
            <a:p>
              <a:r>
                <a:rPr lang="en-US" dirty="0">
                  <a:solidFill>
                    <a:schemeClr val="accent6">
                      <a:lumMod val="50000"/>
                    </a:schemeClr>
                  </a:solidFill>
                </a:rPr>
                <a:t>1996</a:t>
              </a:r>
            </a:p>
          </p:txBody>
        </p:sp>
      </p:grpSp>
      <p:grpSp>
        <p:nvGrpSpPr>
          <p:cNvPr id="10" name="Group 9">
            <a:extLst>
              <a:ext uri="{FF2B5EF4-FFF2-40B4-BE49-F238E27FC236}">
                <a16:creationId xmlns:a16="http://schemas.microsoft.com/office/drawing/2014/main" id="{60827756-040F-014E-BE71-FA3DACC029D9}"/>
              </a:ext>
            </a:extLst>
          </p:cNvPr>
          <p:cNvGrpSpPr/>
          <p:nvPr/>
        </p:nvGrpSpPr>
        <p:grpSpPr>
          <a:xfrm>
            <a:off x="3079750" y="4159037"/>
            <a:ext cx="6000750" cy="2655332"/>
            <a:chOff x="3079750" y="4159037"/>
            <a:chExt cx="6000750" cy="2655332"/>
          </a:xfrm>
        </p:grpSpPr>
        <p:pic>
          <p:nvPicPr>
            <p:cNvPr id="7" name="Picture 6">
              <a:extLst>
                <a:ext uri="{FF2B5EF4-FFF2-40B4-BE49-F238E27FC236}">
                  <a16:creationId xmlns:a16="http://schemas.microsoft.com/office/drawing/2014/main" id="{9F6A0814-209A-9344-885C-00A2147751D4}"/>
                </a:ext>
              </a:extLst>
            </p:cNvPr>
            <p:cNvPicPr>
              <a:picLocks noChangeAspect="1"/>
            </p:cNvPicPr>
            <p:nvPr/>
          </p:nvPicPr>
          <p:blipFill>
            <a:blip r:embed="rId5"/>
            <a:stretch>
              <a:fillRect/>
            </a:stretch>
          </p:blipFill>
          <p:spPr>
            <a:xfrm>
              <a:off x="3079750" y="4560774"/>
              <a:ext cx="6000750" cy="2253595"/>
            </a:xfrm>
            <a:prstGeom prst="rect">
              <a:avLst/>
            </a:prstGeom>
            <a:ln>
              <a:solidFill>
                <a:schemeClr val="accent5"/>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65106765-20D7-5141-9C48-8E2970F042F7}"/>
                </a:ext>
              </a:extLst>
            </p:cNvPr>
            <p:cNvSpPr txBox="1"/>
            <p:nvPr/>
          </p:nvSpPr>
          <p:spPr>
            <a:xfrm>
              <a:off x="8126127" y="4159037"/>
              <a:ext cx="697627" cy="369332"/>
            </a:xfrm>
            <a:prstGeom prst="rect">
              <a:avLst/>
            </a:prstGeom>
            <a:noFill/>
          </p:spPr>
          <p:txBody>
            <a:bodyPr wrap="none" rtlCol="0">
              <a:spAutoFit/>
            </a:bodyPr>
            <a:lstStyle/>
            <a:p>
              <a:r>
                <a:rPr lang="en-US" dirty="0">
                  <a:solidFill>
                    <a:schemeClr val="accent6">
                      <a:lumMod val="50000"/>
                    </a:schemeClr>
                  </a:solidFill>
                </a:rPr>
                <a:t>1999</a:t>
              </a:r>
            </a:p>
          </p:txBody>
        </p:sp>
      </p:grpSp>
    </p:spTree>
    <p:custDataLst>
      <p:tags r:id="rId1"/>
    </p:custDataLst>
    <p:extLst>
      <p:ext uri="{BB962C8B-B14F-4D97-AF65-F5344CB8AC3E}">
        <p14:creationId xmlns:p14="http://schemas.microsoft.com/office/powerpoint/2010/main" val="3950862075"/>
      </p:ext>
    </p:extLst>
  </p:cSld>
  <p:clrMapOvr>
    <a:masterClrMapping/>
  </p:clrMapOvr>
  <p:transition spd="slow" advTm="65311">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improve positioning times?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73935"/>
                <a:ext cx="8360229" cy="4667421"/>
              </a:xfrm>
            </p:spPr>
            <p:txBody>
              <a:bodyPr>
                <a:noAutofit/>
              </a:bodyPr>
              <a:lstStyle/>
              <a:p>
                <a:pPr>
                  <a:buFont typeface="+mj-lt"/>
                  <a:buAutoNum type="arabicPeriod"/>
                </a:pPr>
                <a:r>
                  <a:rPr lang="en-US" sz="2000" dirty="0"/>
                  <a:t>You first need to obtain or estimate the </a:t>
                </a:r>
                <a:r>
                  <a:rPr lang="en-US" sz="2000" b="1" dirty="0"/>
                  <a:t>physical location </a:t>
                </a:r>
                <a:r>
                  <a:rPr lang="en-US" sz="2000" dirty="0"/>
                  <a:t>(“longitudinal position” and “wrap” aka x/y coordinates + direction) of each of the start and end blocks of the file segments on your tapes</a:t>
                </a:r>
              </a:p>
              <a:p>
                <a:pPr lvl="1"/>
                <a:r>
                  <a:rPr lang="en-US" sz="1800" dirty="0"/>
                  <a:t>I.e. </a:t>
                </a:r>
                <a14:m>
                  <m:oMath xmlns:m="http://schemas.openxmlformats.org/officeDocument/2006/math">
                    <m:r>
                      <a:rPr lang="en-US" sz="1800" b="0" i="1" dirty="0" smtClean="0">
                        <a:latin typeface="Cambria Math" panose="02040503050406030204" pitchFamily="18" charset="0"/>
                      </a:rPr>
                      <m:t>𝑝h𝑦𝑠</m:t>
                    </m:r>
                    <m:r>
                      <a:rPr lang="en-US" sz="1800" b="0" i="1" dirty="0" smtClean="0">
                        <a:latin typeface="Cambria Math" panose="02040503050406030204" pitchFamily="18" charset="0"/>
                      </a:rPr>
                      <m:t>_</m:t>
                    </m:r>
                    <m:r>
                      <a:rPr lang="en-US" sz="1800" b="0" i="1" dirty="0" smtClean="0">
                        <a:latin typeface="Cambria Math" panose="02040503050406030204" pitchFamily="18" charset="0"/>
                      </a:rPr>
                      <m:t>𝑝𝑜𝑠</m:t>
                    </m:r>
                    <m:r>
                      <a:rPr lang="en-US" sz="1800" b="0" i="1" dirty="0" smtClean="0">
                        <a:latin typeface="Cambria Math" panose="02040503050406030204" pitchFamily="18" charset="0"/>
                      </a:rPr>
                      <m:t>(</m:t>
                    </m:r>
                    <m:r>
                      <a:rPr lang="en-US" sz="1800" b="0" i="1" dirty="0" smtClean="0">
                        <a:latin typeface="Cambria Math" panose="02040503050406030204" pitchFamily="18" charset="0"/>
                      </a:rPr>
                      <m:t>𝑠𝑡𝑎𝑟𝑡</m:t>
                    </m:r>
                    <m:r>
                      <a:rPr lang="en-US" sz="1800" b="0" i="1" dirty="0" smtClean="0">
                        <a:latin typeface="Cambria Math" panose="02040503050406030204" pitchFamily="18" charset="0"/>
                      </a:rPr>
                      <m:t>_</m:t>
                    </m:r>
                    <m:r>
                      <a:rPr lang="en-US" sz="1800" i="1" dirty="0" err="1" smtClean="0">
                        <a:latin typeface="Cambria Math" panose="02040503050406030204" pitchFamily="18" charset="0"/>
                      </a:rPr>
                      <m:t>𝑏𝑙𝑜𝑐𝑘</m:t>
                    </m:r>
                    <m:d>
                      <m:dPr>
                        <m:ctrlPr>
                          <a:rPr lang="en-US" sz="1800" i="1" dirty="0" smtClean="0">
                            <a:latin typeface="Cambria Math" panose="02040503050406030204" pitchFamily="18" charset="0"/>
                          </a:rPr>
                        </m:ctrlPr>
                      </m:dPr>
                      <m:e>
                        <m:r>
                          <a:rPr lang="en-US" sz="1800" b="0" i="1" dirty="0" smtClean="0">
                            <a:latin typeface="Cambria Math" panose="02040503050406030204" pitchFamily="18" charset="0"/>
                          </a:rPr>
                          <m:t>𝑓</m:t>
                        </m:r>
                        <m:r>
                          <a:rPr lang="en-US" sz="1800" i="1" dirty="0" err="1" smtClean="0">
                            <a:latin typeface="Cambria Math" panose="02040503050406030204" pitchFamily="18" charset="0"/>
                          </a:rPr>
                          <m:t>𝑠𝑒𝑔</m:t>
                        </m:r>
                        <m:r>
                          <a:rPr lang="en-US" sz="1800" i="1" baseline="-25000" dirty="0">
                            <a:latin typeface="Cambria Math" panose="02040503050406030204" pitchFamily="18" charset="0"/>
                          </a:rPr>
                          <m:t>𝑖</m:t>
                        </m:r>
                      </m:e>
                    </m:d>
                    <m:r>
                      <a:rPr lang="en-US" sz="1800" b="0" i="1" dirty="0" smtClean="0">
                        <a:latin typeface="Cambria Math" panose="02040503050406030204" pitchFamily="18" charset="0"/>
                      </a:rPr>
                      <m:t>)</m:t>
                    </m:r>
                    <m:r>
                      <a:rPr lang="en-US" sz="1800" i="1" dirty="0" smtClean="0">
                        <a:latin typeface="Cambria Math" panose="02040503050406030204" pitchFamily="18" charset="0"/>
                        <a:ea typeface="Cambria Math" panose="02040503050406030204" pitchFamily="18" charset="0"/>
                      </a:rPr>
                      <m:t>→</m:t>
                    </m:r>
                    <m:r>
                      <a:rPr lang="en-US" sz="1800" i="1" dirty="0" smtClean="0">
                        <a:latin typeface="Cambria Math" panose="02040503050406030204" pitchFamily="18" charset="0"/>
                      </a:rPr>
                      <m:t>{</m:t>
                    </m:r>
                    <m:r>
                      <a:rPr lang="en-US" sz="1800" b="0" i="1" dirty="0" smtClean="0">
                        <a:latin typeface="Cambria Math" panose="02040503050406030204" pitchFamily="18" charset="0"/>
                      </a:rPr>
                      <m:t>𝑙𝑜𝑛𝑔𝑖𝑡</m:t>
                    </m:r>
                    <m:r>
                      <a:rPr lang="en-US" sz="1800" i="1" dirty="0" smtClean="0">
                        <a:latin typeface="Cambria Math" panose="02040503050406030204" pitchFamily="18" charset="0"/>
                      </a:rPr>
                      <m:t>=</m:t>
                    </m:r>
                    <m:r>
                      <a:rPr lang="en-US" sz="1800" i="1" dirty="0" err="1" smtClean="0">
                        <a:latin typeface="Cambria Math" panose="02040503050406030204" pitchFamily="18" charset="0"/>
                      </a:rPr>
                      <m:t>𝑥</m:t>
                    </m:r>
                    <m:r>
                      <a:rPr lang="en-US" sz="1800" i="1" dirty="0" err="1" smtClean="0">
                        <a:latin typeface="Cambria Math" panose="02040503050406030204" pitchFamily="18" charset="0"/>
                      </a:rPr>
                      <m:t>, </m:t>
                    </m:r>
                    <m:r>
                      <a:rPr lang="en-US" sz="1800" i="1" dirty="0" err="1" smtClean="0">
                        <a:latin typeface="Cambria Math" panose="02040503050406030204" pitchFamily="18" charset="0"/>
                      </a:rPr>
                      <m:t>𝑤𝑟𝑎𝑝</m:t>
                    </m:r>
                    <m:r>
                      <a:rPr lang="en-US" sz="1800" i="1" dirty="0" smtClean="0">
                        <a:latin typeface="Cambria Math" panose="02040503050406030204" pitchFamily="18" charset="0"/>
                      </a:rPr>
                      <m:t>=</m:t>
                    </m:r>
                    <m:r>
                      <a:rPr lang="en-US" sz="1800" i="1" dirty="0" smtClean="0">
                        <a:latin typeface="Cambria Math" panose="02040503050406030204" pitchFamily="18" charset="0"/>
                      </a:rPr>
                      <m:t>𝑦</m:t>
                    </m:r>
                    <m:r>
                      <a:rPr lang="en-US" sz="1800" b="0" i="1" dirty="0" smtClean="0">
                        <a:latin typeface="Cambria Math" panose="02040503050406030204" pitchFamily="18" charset="0"/>
                      </a:rPr>
                      <m:t>, </m:t>
                    </m:r>
                    <m:r>
                      <a:rPr lang="en-US" sz="1800" b="0" i="1" dirty="0" smtClean="0">
                        <a:latin typeface="Cambria Math" panose="02040503050406030204" pitchFamily="18" charset="0"/>
                      </a:rPr>
                      <m:t>𝑑𝑖𝑟</m:t>
                    </m:r>
                    <m:r>
                      <a:rPr lang="en-US" sz="1800" b="0" i="1" dirty="0" smtClean="0">
                        <a:latin typeface="Cambria Math" panose="02040503050406030204" pitchFamily="18" charset="0"/>
                      </a:rPr>
                      <m:t>=</m:t>
                    </m:r>
                    <m:r>
                      <a:rPr lang="en-US" sz="1800" b="0" i="1" dirty="0" smtClean="0">
                        <a:latin typeface="Cambria Math" panose="02040503050406030204" pitchFamily="18" charset="0"/>
                      </a:rPr>
                      <m:t>𝑧</m:t>
                    </m:r>
                    <m:r>
                      <a:rPr lang="en-US" sz="1800" i="1" dirty="0" smtClean="0">
                        <a:latin typeface="Cambria Math" panose="02040503050406030204" pitchFamily="18" charset="0"/>
                      </a:rPr>
                      <m:t>}</m:t>
                    </m:r>
                  </m:oMath>
                </a14:m>
                <a:endParaRPr lang="en-US" sz="1800" dirty="0"/>
              </a:p>
              <a:p>
                <a:pPr marL="448056" lvl="1" indent="0">
                  <a:buNone/>
                </a:pPr>
                <a:endParaRPr lang="en-US" sz="1800" dirty="0"/>
              </a:p>
              <a:p>
                <a:pPr>
                  <a:buFont typeface="+mj-lt"/>
                  <a:buAutoNum type="arabicPeriod"/>
                </a:pPr>
                <a:r>
                  <a:rPr lang="en-US" sz="2000" dirty="0"/>
                  <a:t>Then, </a:t>
                </a:r>
                <a:r>
                  <a:rPr lang="en-US" sz="2000" b="1" dirty="0"/>
                  <a:t>build a model </a:t>
                </a:r>
                <a:r>
                  <a:rPr lang="en-US" sz="2000" dirty="0"/>
                  <a:t>and establish a cost estimate function for getting from block </a:t>
                </a:r>
                <a14:m>
                  <m:oMath xmlns:m="http://schemas.openxmlformats.org/officeDocument/2006/math">
                    <m:r>
                      <a:rPr lang="en-US" sz="2000" i="1" dirty="0" smtClean="0">
                        <a:latin typeface="Cambria Math" panose="02040503050406030204" pitchFamily="18" charset="0"/>
                      </a:rPr>
                      <m:t>𝑖</m:t>
                    </m:r>
                  </m:oMath>
                </a14:m>
                <a:r>
                  <a:rPr lang="en-US" sz="2000" dirty="0"/>
                  <a:t> to block </a:t>
                </a:r>
                <a14:m>
                  <m:oMath xmlns:m="http://schemas.openxmlformats.org/officeDocument/2006/math">
                    <m:r>
                      <a:rPr lang="en-US" sz="2000" i="1" dirty="0" smtClean="0">
                        <a:latin typeface="Cambria Math" panose="02040503050406030204" pitchFamily="18" charset="0"/>
                      </a:rPr>
                      <m:t>𝑗</m:t>
                    </m:r>
                  </m:oMath>
                </a14:m>
                <a:r>
                  <a:rPr lang="en-US" sz="2000" dirty="0"/>
                  <a:t>: </a:t>
                </a:r>
                <a14:m>
                  <m:oMath xmlns:m="http://schemas.openxmlformats.org/officeDocument/2006/math">
                    <m:r>
                      <a:rPr lang="en-US" sz="2000" i="1" dirty="0" smtClean="0">
                        <a:latin typeface="Cambria Math" panose="02040503050406030204" pitchFamily="18" charset="0"/>
                      </a:rPr>
                      <m:t>𝑐𝑜𝑠𝑡</m:t>
                    </m:r>
                    <m:r>
                      <a:rPr lang="en-US" sz="2000" i="1" dirty="0" smtClean="0">
                        <a:latin typeface="Cambria Math" panose="02040503050406030204" pitchFamily="18" charset="0"/>
                      </a:rPr>
                      <m:t>(</m:t>
                    </m:r>
                    <m:r>
                      <a:rPr lang="en-US" sz="2000" i="1" dirty="0" err="1" smtClean="0">
                        <a:latin typeface="Cambria Math" panose="02040503050406030204" pitchFamily="18" charset="0"/>
                      </a:rPr>
                      <m:t>𝑏𝑙𝑜𝑐𝑘</m:t>
                    </m:r>
                    <m:r>
                      <a:rPr lang="en-US" sz="2000" i="1" baseline="-25000" dirty="0" err="1" smtClean="0">
                        <a:latin typeface="Cambria Math" panose="02040503050406030204" pitchFamily="18" charset="0"/>
                      </a:rPr>
                      <m:t>𝑖</m:t>
                    </m:r>
                    <m:r>
                      <a:rPr lang="en-US" sz="2000" i="1" dirty="0" err="1" smtClean="0">
                        <a:latin typeface="Cambria Math" panose="02040503050406030204" pitchFamily="18" charset="0"/>
                      </a:rPr>
                      <m:t>,</m:t>
                    </m:r>
                    <m:r>
                      <a:rPr lang="en-US" sz="2000" b="0" i="1" dirty="0" smtClean="0">
                        <a:latin typeface="Cambria Math" panose="02040503050406030204" pitchFamily="18" charset="0"/>
                      </a:rPr>
                      <m:t>𝑏𝑙𝑜𝑐𝑘</m:t>
                    </m:r>
                    <m:r>
                      <a:rPr lang="en-US" sz="2000" b="0" i="1" baseline="-25000" dirty="0" smtClean="0">
                        <a:latin typeface="Cambria Math" panose="02040503050406030204" pitchFamily="18" charset="0"/>
                      </a:rPr>
                      <m:t>𝑗</m:t>
                    </m:r>
                    <m:r>
                      <a:rPr lang="en-US" sz="2000" i="1" dirty="0" smtClean="0">
                        <a:latin typeface="Cambria Math" panose="02040503050406030204" pitchFamily="18" charset="0"/>
                      </a:rPr>
                      <m:t>),</m:t>
                    </m:r>
                    <m:r>
                      <a:rPr lang="en-US" sz="2000" i="1" dirty="0">
                        <a:latin typeface="Cambria Math" panose="02040503050406030204" pitchFamily="18" charset="0"/>
                      </a:rPr>
                      <m:t> </m:t>
                    </m:r>
                  </m:oMath>
                </a14:m>
                <a:r>
                  <a:rPr lang="en-US" sz="2000" dirty="0"/>
                  <a:t>taking into account cost factors (distances, direction changes </a:t>
                </a:r>
                <a:r>
                  <a:rPr lang="en-US" sz="2000" dirty="0" err="1"/>
                  <a:t>etc</a:t>
                </a:r>
                <a:r>
                  <a:rPr lang="en-US" sz="2000" dirty="0"/>
                  <a:t>)</a:t>
                </a:r>
              </a:p>
              <a:p>
                <a:endParaRPr lang="en-US" sz="2000" dirty="0"/>
              </a:p>
              <a:p>
                <a:pPr>
                  <a:buFont typeface="+mj-lt"/>
                  <a:buAutoNum type="arabicPeriod" startAt="3"/>
                </a:pPr>
                <a:r>
                  <a:rPr lang="en-US" sz="2000" dirty="0"/>
                  <a:t>Finally, define a travelling salesman </a:t>
                </a:r>
                <a:r>
                  <a:rPr lang="en-US" sz="2000" b="1" dirty="0"/>
                  <a:t>algorithm</a:t>
                </a:r>
                <a:r>
                  <a:rPr lang="en-US" sz="2000" dirty="0"/>
                  <a:t> to </a:t>
                </a:r>
                <a:r>
                  <a:rPr lang="en-US" sz="2000" b="1" dirty="0"/>
                  <a:t>traverse</a:t>
                </a:r>
                <a:r>
                  <a:rPr lang="en-US" sz="2000" dirty="0"/>
                  <a:t> with minimal cost</a:t>
                </a:r>
                <a:r>
                  <a:rPr lang="en-US" sz="2000" b="1" dirty="0"/>
                  <a:t> </a:t>
                </a:r>
                <a:r>
                  <a:rPr lang="en-US" sz="2000" dirty="0"/>
                  <a:t>your file segments to be recalled:</a:t>
                </a:r>
              </a:p>
              <a:p>
                <a:pPr lvl="1"/>
                <a14:m>
                  <m:oMath xmlns:m="http://schemas.openxmlformats.org/officeDocument/2006/math">
                    <m:r>
                      <a:rPr lang="en-US" sz="1800" b="0" i="1" dirty="0" smtClean="0">
                        <a:latin typeface="Cambria Math" panose="02040503050406030204" pitchFamily="18" charset="0"/>
                      </a:rPr>
                      <m:t>𝑡𝑜𝑡𝑎𝑙</m:t>
                    </m:r>
                    <m:r>
                      <a:rPr lang="en-US" sz="1800" b="0" i="1" dirty="0" smtClean="0">
                        <a:latin typeface="Cambria Math" panose="02040503050406030204" pitchFamily="18" charset="0"/>
                      </a:rPr>
                      <m:t>_</m:t>
                    </m:r>
                    <m:r>
                      <a:rPr lang="en-US" sz="1800" b="0" i="1" dirty="0" smtClean="0">
                        <a:latin typeface="Cambria Math" panose="02040503050406030204" pitchFamily="18" charset="0"/>
                      </a:rPr>
                      <m:t>𝑐𝑜𝑠𝑡</m:t>
                    </m:r>
                    <m:r>
                      <a:rPr lang="en-US" sz="1800" i="1" dirty="0" smtClean="0">
                        <a:latin typeface="Cambria Math" panose="02040503050406030204" pitchFamily="18" charset="0"/>
                      </a:rPr>
                      <m:t>=</m:t>
                    </m:r>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min</m:t>
                        </m:r>
                      </m:fName>
                      <m:e>
                        <m:r>
                          <a:rPr lang="en-US" sz="1800" b="0" i="1" dirty="0" smtClean="0">
                            <a:latin typeface="Cambria Math" panose="02040503050406030204" pitchFamily="18" charset="0"/>
                          </a:rPr>
                          <m:t>(</m:t>
                        </m:r>
                      </m:e>
                    </m:func>
                    <m:nary>
                      <m:naryPr>
                        <m:chr m:val="∑"/>
                        <m:subHide m:val="on"/>
                        <m:ctrlPr>
                          <a:rPr lang="en-US" sz="1800" b="0" i="1" dirty="0" smtClean="0">
                            <a:latin typeface="Cambria Math" panose="02040503050406030204" pitchFamily="18" charset="0"/>
                          </a:rPr>
                        </m:ctrlPr>
                      </m:naryPr>
                      <m:sub/>
                      <m:sup>
                        <m:r>
                          <a:rPr lang="en-US" sz="1800" b="0" i="1" dirty="0" smtClean="0">
                            <a:latin typeface="Cambria Math" panose="02040503050406030204" pitchFamily="18" charset="0"/>
                          </a:rPr>
                          <m:t>𝑖</m:t>
                        </m:r>
                        <m:r>
                          <a:rPr lang="en-US" sz="1800" b="0" i="1" dirty="0" smtClean="0">
                            <a:latin typeface="Cambria Math" panose="02040503050406030204" pitchFamily="18" charset="0"/>
                          </a:rPr>
                          <m:t>,</m:t>
                        </m:r>
                        <m:r>
                          <a:rPr lang="en-US" sz="1800" b="0" i="1" dirty="0" smtClean="0">
                            <a:latin typeface="Cambria Math" panose="02040503050406030204" pitchFamily="18" charset="0"/>
                          </a:rPr>
                          <m:t>𝑗</m:t>
                        </m:r>
                      </m:sup>
                      <m:e>
                        <m:r>
                          <a:rPr lang="en-US" sz="1800" i="1" dirty="0">
                            <a:latin typeface="Cambria Math" panose="02040503050406030204" pitchFamily="18" charset="0"/>
                          </a:rPr>
                          <m:t>𝑐𝑜𝑠𝑡</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𝑒𝑛𝑑</m:t>
                            </m:r>
                            <m:r>
                              <a:rPr lang="en-US" sz="1800" b="0" i="1" dirty="0" smtClean="0">
                                <a:latin typeface="Cambria Math" panose="02040503050406030204" pitchFamily="18" charset="0"/>
                              </a:rPr>
                              <m:t>_</m:t>
                            </m:r>
                            <m:r>
                              <a:rPr lang="en-US" sz="1800" i="1" dirty="0">
                                <a:latin typeface="Cambria Math" panose="02040503050406030204" pitchFamily="18" charset="0"/>
                              </a:rPr>
                              <m:t>𝑏𝑙𝑜𝑐𝑘</m:t>
                            </m:r>
                            <m:r>
                              <a:rPr lang="en-US" sz="1800" i="1" baseline="-25000" dirty="0" err="1">
                                <a:latin typeface="Cambria Math" panose="02040503050406030204" pitchFamily="18" charset="0"/>
                              </a:rPr>
                              <m:t>𝑖</m:t>
                            </m:r>
                            <m:r>
                              <a:rPr lang="en-US" sz="1800" i="1" dirty="0" err="1">
                                <a:latin typeface="Cambria Math" panose="02040503050406030204" pitchFamily="18" charset="0"/>
                              </a:rPr>
                              <m:t>,</m:t>
                            </m:r>
                            <m:r>
                              <a:rPr lang="en-US" sz="1800" b="0" i="1" dirty="0" smtClean="0">
                                <a:latin typeface="Cambria Math" panose="02040503050406030204" pitchFamily="18" charset="0"/>
                              </a:rPr>
                              <m:t>𝑠𝑡𝑎𝑟𝑡</m:t>
                            </m:r>
                            <m:r>
                              <a:rPr lang="en-US" sz="1800" b="0" i="1" dirty="0" smtClean="0">
                                <a:latin typeface="Cambria Math" panose="02040503050406030204" pitchFamily="18" charset="0"/>
                              </a:rPr>
                              <m:t>_</m:t>
                            </m:r>
                            <m:r>
                              <a:rPr lang="en-US" sz="1800" i="1" dirty="0" err="1">
                                <a:latin typeface="Cambria Math" panose="02040503050406030204" pitchFamily="18" charset="0"/>
                              </a:rPr>
                              <m:t>𝑏𝑙𝑜𝑐𝑘</m:t>
                            </m:r>
                            <m:r>
                              <a:rPr lang="en-US" sz="1800" i="1" baseline="-25000" dirty="0" err="1">
                                <a:latin typeface="Cambria Math" panose="02040503050406030204" pitchFamily="18" charset="0"/>
                              </a:rPr>
                              <m:t>𝑗</m:t>
                            </m:r>
                          </m:e>
                        </m:d>
                      </m:e>
                    </m:nary>
                  </m:oMath>
                </a14:m>
                <a:r>
                  <a:rPr lang="en-US" sz="1800" dirty="0"/>
                  <a:t>)</a:t>
                </a:r>
              </a:p>
              <a:p>
                <a:endParaRPr lang="en-US" sz="1800" dirty="0"/>
              </a:p>
              <a:p>
                <a:pPr marL="36576" indent="0">
                  <a:buNone/>
                </a:pPr>
                <a:r>
                  <a:rPr lang="en-US" sz="2400" dirty="0"/>
                  <a:t>☛</a:t>
                </a:r>
                <a:r>
                  <a:rPr lang="en-US" sz="2000" dirty="0"/>
                  <a:t> Read your segments in the resulting order, and you’re done </a:t>
                </a:r>
                <a:r>
                  <a:rPr lang="en-US" sz="2000" dirty="0">
                    <a:sym typeface="Wingdings" pitchFamily="2" charset="2"/>
                  </a:rPr>
                  <a:t></a:t>
                </a:r>
                <a:r>
                  <a:rPr lang="en-US" sz="2000" dirty="0"/>
                  <a:t> </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73935"/>
                <a:ext cx="8360229" cy="4667421"/>
              </a:xfrm>
              <a:blipFill>
                <a:blip r:embed="rId4"/>
                <a:stretch>
                  <a:fillRect l="-760" t="-542" r="-1064" b="-5420"/>
                </a:stretch>
              </a:blipFill>
            </p:spPr>
            <p:txBody>
              <a:bodyPr/>
              <a:lstStyle/>
              <a:p>
                <a:r>
                  <a:rPr lang="en-US">
                    <a:noFill/>
                  </a:rPr>
                  <a:t> </a:t>
                </a:r>
              </a:p>
            </p:txBody>
          </p:sp>
        </mc:Fallback>
      </mc:AlternateContent>
      <p:sp>
        <p:nvSpPr>
          <p:cNvPr id="6" name="Slide Number Placeholder 5"/>
          <p:cNvSpPr>
            <a:spLocks noGrp="1"/>
          </p:cNvSpPr>
          <p:nvPr>
            <p:ph type="sldNum" sz="quarter" idx="4"/>
          </p:nvPr>
        </p:nvSpPr>
        <p:spPr/>
        <p:txBody>
          <a:bodyPr/>
          <a:lstStyle/>
          <a:p>
            <a:fld id="{17918391-D411-FE40-AAD7-861AE5233E0E}" type="slidenum">
              <a:rPr lang="en-US" smtClean="0"/>
              <a:pPr/>
              <a:t>9</a:t>
            </a:fld>
            <a:endParaRPr lang="en-US" dirty="0"/>
          </a:p>
        </p:txBody>
      </p:sp>
      <p:sp>
        <p:nvSpPr>
          <p:cNvPr id="5" name="TextBox 4">
            <a:extLst>
              <a:ext uri="{FF2B5EF4-FFF2-40B4-BE49-F238E27FC236}">
                <a16:creationId xmlns:a16="http://schemas.microsoft.com/office/drawing/2014/main" id="{08EE84F5-8093-8D4F-82AE-2121F2819653}"/>
              </a:ext>
            </a:extLst>
          </p:cNvPr>
          <p:cNvSpPr txBox="1"/>
          <p:nvPr/>
        </p:nvSpPr>
        <p:spPr>
          <a:xfrm>
            <a:off x="754743" y="6392686"/>
            <a:ext cx="4229043" cy="261610"/>
          </a:xfrm>
          <a:prstGeom prst="rect">
            <a:avLst/>
          </a:prstGeom>
          <a:noFill/>
        </p:spPr>
        <p:txBody>
          <a:bodyPr wrap="none" rtlCol="0">
            <a:spAutoFit/>
          </a:bodyPr>
          <a:lstStyle/>
          <a:p>
            <a:r>
              <a:rPr lang="en-US" sz="1100" dirty="0">
                <a:solidFill>
                  <a:schemeClr val="bg1">
                    <a:lumMod val="65000"/>
                  </a:schemeClr>
                </a:solidFill>
              </a:rPr>
              <a:t>LTO performance – </a:t>
            </a:r>
            <a:r>
              <a:rPr lang="en-US" sz="1100" dirty="0" err="1">
                <a:solidFill>
                  <a:schemeClr val="bg1">
                    <a:lumMod val="65000"/>
                  </a:schemeClr>
                </a:solidFill>
              </a:rPr>
              <a:t>HEPiX</a:t>
            </a:r>
            <a:r>
              <a:rPr lang="en-US" sz="1100" dirty="0">
                <a:solidFill>
                  <a:schemeClr val="bg1">
                    <a:lumMod val="65000"/>
                  </a:schemeClr>
                </a:solidFill>
              </a:rPr>
              <a:t> Fall 2018 – </a:t>
            </a:r>
            <a:r>
              <a:rPr lang="en-US" sz="1100" dirty="0" err="1">
                <a:solidFill>
                  <a:schemeClr val="bg1">
                    <a:lumMod val="65000"/>
                  </a:schemeClr>
                </a:solidFill>
              </a:rPr>
              <a:t>German.Cancio@cern.ch</a:t>
            </a:r>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3424152777"/>
      </p:ext>
    </p:extLst>
  </p:cSld>
  <p:clrMapOvr>
    <a:masterClrMapping/>
  </p:clrMapOvr>
  <p:transition spd="slow" advTm="60577">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10.xml><?xml version="1.0" encoding="utf-8"?>
<p:tagLst xmlns:a="http://schemas.openxmlformats.org/drawingml/2006/main" xmlns:r="http://schemas.openxmlformats.org/officeDocument/2006/relationships" xmlns:p="http://schemas.openxmlformats.org/presentationml/2006/main">
  <p:tag name="TIMING" val="|4.4|21.1"/>
</p:tagLst>
</file>

<file path=ppt/tags/tag11.xml><?xml version="1.0" encoding="utf-8"?>
<p:tagLst xmlns:a="http://schemas.openxmlformats.org/drawingml/2006/main" xmlns:r="http://schemas.openxmlformats.org/officeDocument/2006/relationships" xmlns:p="http://schemas.openxmlformats.org/presentationml/2006/main">
  <p:tag name="TIMING" val="|15.5|1.1|0.7|0.5|0.4|1|0.6|0.6|0.6"/>
</p:tagLst>
</file>

<file path=ppt/tags/tag12.xml><?xml version="1.0" encoding="utf-8"?>
<p:tagLst xmlns:a="http://schemas.openxmlformats.org/drawingml/2006/main" xmlns:r="http://schemas.openxmlformats.org/officeDocument/2006/relationships" xmlns:p="http://schemas.openxmlformats.org/presentationml/2006/main">
  <p:tag name="TIMING" val="|3.6|13|9.5|20.1|25.8"/>
</p:tagLst>
</file>

<file path=ppt/tags/tag2.xml><?xml version="1.0" encoding="utf-8"?>
<p:tagLst xmlns:a="http://schemas.openxmlformats.org/drawingml/2006/main" xmlns:r="http://schemas.openxmlformats.org/officeDocument/2006/relationships" xmlns:p="http://schemas.openxmlformats.org/presentationml/2006/main">
  <p:tag name="TIMING" val="|13.2"/>
</p:tagLst>
</file>

<file path=ppt/tags/tag3.xml><?xml version="1.0" encoding="utf-8"?>
<p:tagLst xmlns:a="http://schemas.openxmlformats.org/drawingml/2006/main" xmlns:r="http://schemas.openxmlformats.org/officeDocument/2006/relationships" xmlns:p="http://schemas.openxmlformats.org/presentationml/2006/main">
  <p:tag name="TIMING" val="|2.8"/>
</p:tagLst>
</file>

<file path=ppt/tags/tag4.xml><?xml version="1.0" encoding="utf-8"?>
<p:tagLst xmlns:a="http://schemas.openxmlformats.org/drawingml/2006/main" xmlns:r="http://schemas.openxmlformats.org/officeDocument/2006/relationships" xmlns:p="http://schemas.openxmlformats.org/presentationml/2006/main">
  <p:tag name="TIMING" val="|1.8|9.1|20.4|15.6|1.9"/>
</p:tagLst>
</file>

<file path=ppt/tags/tag5.xml><?xml version="1.0" encoding="utf-8"?>
<p:tagLst xmlns:a="http://schemas.openxmlformats.org/drawingml/2006/main" xmlns:r="http://schemas.openxmlformats.org/officeDocument/2006/relationships" xmlns:p="http://schemas.openxmlformats.org/presentationml/2006/main">
  <p:tag name="TIMING" val="|3.9|15.9|17.1|14.6"/>
</p:tagLst>
</file>

<file path=ppt/tags/tag6.xml><?xml version="1.0" encoding="utf-8"?>
<p:tagLst xmlns:a="http://schemas.openxmlformats.org/drawingml/2006/main" xmlns:r="http://schemas.openxmlformats.org/officeDocument/2006/relationships" xmlns:p="http://schemas.openxmlformats.org/presentationml/2006/main">
  <p:tag name="TIMING" val="|6.6|12.7|22.5|4.6"/>
</p:tagLst>
</file>

<file path=ppt/tags/tag7.xml><?xml version="1.0" encoding="utf-8"?>
<p:tagLst xmlns:a="http://schemas.openxmlformats.org/drawingml/2006/main" xmlns:r="http://schemas.openxmlformats.org/officeDocument/2006/relationships" xmlns:p="http://schemas.openxmlformats.org/presentationml/2006/main">
  <p:tag name="TIMING" val="|12.7|15.7|6.2"/>
</p:tagLst>
</file>

<file path=ppt/tags/tag8.xml><?xml version="1.0" encoding="utf-8"?>
<p:tagLst xmlns:a="http://schemas.openxmlformats.org/drawingml/2006/main" xmlns:r="http://schemas.openxmlformats.org/officeDocument/2006/relationships" xmlns:p="http://schemas.openxmlformats.org/presentationml/2006/main">
  <p:tag name="TIMING" val="|3.8|36.2"/>
</p:tagLst>
</file>

<file path=ppt/tags/tag9.xml><?xml version="1.0" encoding="utf-8"?>
<p:tagLst xmlns:a="http://schemas.openxmlformats.org/drawingml/2006/main" xmlns:r="http://schemas.openxmlformats.org/officeDocument/2006/relationships" xmlns:p="http://schemas.openxmlformats.org/presentationml/2006/main">
  <p:tag name="TIMING" val="|38"/>
</p:tagLst>
</file>

<file path=ppt/theme/theme1.xml><?xml version="1.0" encoding="utf-8"?>
<a:theme xmlns:a="http://schemas.openxmlformats.org/drawingml/2006/main" name="CERNCorporate4-3">
  <a:themeElements>
    <a:clrScheme name="CERN 1">
      <a:dk1>
        <a:srgbClr val="0055A0"/>
      </a:dk1>
      <a:lt1>
        <a:sysClr val="window" lastClr="FFFFFF"/>
      </a:lt1>
      <a:dk2>
        <a:srgbClr val="0055A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que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IBM Enterprise2013_PPT_template_white">
  <a:themeElements>
    <a:clrScheme name="1_IBM Enterprise2013_PPT_template_white 15">
      <a:dk1>
        <a:srgbClr val="000000"/>
      </a:dk1>
      <a:lt1>
        <a:srgbClr val="FFFFFF"/>
      </a:lt1>
      <a:dk2>
        <a:srgbClr val="000000"/>
      </a:dk2>
      <a:lt2>
        <a:srgbClr val="808080"/>
      </a:lt2>
      <a:accent1>
        <a:srgbClr val="F39228"/>
      </a:accent1>
      <a:accent2>
        <a:srgbClr val="00659E"/>
      </a:accent2>
      <a:accent3>
        <a:srgbClr val="FFFFFF"/>
      </a:accent3>
      <a:accent4>
        <a:srgbClr val="000000"/>
      </a:accent4>
      <a:accent5>
        <a:srgbClr val="F8C7AC"/>
      </a:accent5>
      <a:accent6>
        <a:srgbClr val="005B8F"/>
      </a:accent6>
      <a:hlink>
        <a:srgbClr val="DE741D"/>
      </a:hlink>
      <a:folHlink>
        <a:srgbClr val="008BC0"/>
      </a:folHlink>
    </a:clrScheme>
    <a:fontScheme name="1_IBM Enterprise2013_PPT_template_white">
      <a:majorFont>
        <a:latin typeface="Arial"/>
        <a:ea typeface="MS PGothic"/>
        <a:cs typeface="Arial"/>
      </a:majorFont>
      <a:minorFont>
        <a:latin typeface="Arial"/>
        <a:ea typeface="MS PGothic"/>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101809" tIns="50905" rIns="101809" bIns="50905" numCol="1" anchor="t" anchorCtr="0" compatLnSpc="1">
        <a:prstTxWarp prst="textNoShape">
          <a:avLst/>
        </a:prstTxWarp>
        <a:spAutoFit/>
      </a:bodyPr>
      <a:lstStyle>
        <a:defPPr marL="228600" marR="0" indent="-228600" algn="l" defTabSz="914400" rtl="0" eaLnBrk="1" fontAlgn="base" latinLnBrk="0" hangingPunct="1">
          <a:lnSpc>
            <a:spcPct val="110000"/>
          </a:lnSpc>
          <a:spcBef>
            <a:spcPct val="50000"/>
          </a:spcBef>
          <a:spcAft>
            <a:spcPct val="0"/>
          </a:spcAft>
          <a:buClr>
            <a:srgbClr val="9999FF"/>
          </a:buClr>
          <a:buSzTx/>
          <a:buFont typeface="Wingdings" panose="05000000000000000000" pitchFamily="2" charset="2"/>
          <a:buChar char="§"/>
          <a:tabLst/>
          <a:defRPr kumimoji="0" lang="en-US" altLang="en-US" sz="17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101809" tIns="50905" rIns="101809" bIns="50905" numCol="1" anchor="t" anchorCtr="0" compatLnSpc="1">
        <a:prstTxWarp prst="textNoShape">
          <a:avLst/>
        </a:prstTxWarp>
        <a:spAutoFit/>
      </a:bodyPr>
      <a:lstStyle>
        <a:defPPr marL="228600" marR="0" indent="-228600" algn="l" defTabSz="914400" rtl="0" eaLnBrk="1" fontAlgn="base" latinLnBrk="0" hangingPunct="1">
          <a:lnSpc>
            <a:spcPct val="110000"/>
          </a:lnSpc>
          <a:spcBef>
            <a:spcPct val="50000"/>
          </a:spcBef>
          <a:spcAft>
            <a:spcPct val="0"/>
          </a:spcAft>
          <a:buClr>
            <a:srgbClr val="9999FF"/>
          </a:buClr>
          <a:buSzTx/>
          <a:buFont typeface="Wingdings" panose="05000000000000000000" pitchFamily="2" charset="2"/>
          <a:buChar char="§"/>
          <a:tabLst/>
          <a:defRPr kumimoji="0" lang="en-US" altLang="en-US" sz="17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1_IBM Enterprise2013_PPT_template_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IBM Enterprise2013_PPT_template_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IBM Enterprise2013_PPT_template_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IBM Enterprise2013_PPT_template_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IBM Enterprise2013_PPT_template_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IBM Enterprise2013_PPT_template_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IBM Enterprise2013_PPT_template_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IBM Enterprise2013_PPT_template_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IBM Enterprise2013_PPT_template_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IBM Enterprise2013_PPT_template_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IBM Enterprise2013_PPT_template_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IBM Enterprise2013_PPT_template_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IBM Enterprise2013_PPT_template_white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6699"/>
        </a:hlink>
        <a:folHlink>
          <a:srgbClr val="006699"/>
        </a:folHlink>
      </a:clrScheme>
      <a:clrMap bg1="lt1" tx1="dk1" bg2="lt2" tx2="dk2" accent1="accent1" accent2="accent2" accent3="accent3" accent4="accent4" accent5="accent5" accent6="accent6" hlink="hlink" folHlink="folHlink"/>
    </a:extraClrScheme>
    <a:extraClrScheme>
      <a:clrScheme name="1_IBM Enterprise2013_PPT_template_white 14">
        <a:dk1>
          <a:srgbClr val="000000"/>
        </a:dk1>
        <a:lt1>
          <a:srgbClr val="FFFFFF"/>
        </a:lt1>
        <a:dk2>
          <a:srgbClr val="000000"/>
        </a:dk2>
        <a:lt2>
          <a:srgbClr val="808080"/>
        </a:lt2>
        <a:accent1>
          <a:srgbClr val="83D1F5"/>
        </a:accent1>
        <a:accent2>
          <a:srgbClr val="00649D"/>
        </a:accent2>
        <a:accent3>
          <a:srgbClr val="FFFFFF"/>
        </a:accent3>
        <a:accent4>
          <a:srgbClr val="000000"/>
        </a:accent4>
        <a:accent5>
          <a:srgbClr val="C1E5F9"/>
        </a:accent5>
        <a:accent6>
          <a:srgbClr val="005A8E"/>
        </a:accent6>
        <a:hlink>
          <a:srgbClr val="B8006E"/>
        </a:hlink>
        <a:folHlink>
          <a:srgbClr val="8CC63F"/>
        </a:folHlink>
      </a:clrScheme>
      <a:clrMap bg1="lt1" tx1="dk1" bg2="lt2" tx2="dk2" accent1="accent1" accent2="accent2" accent3="accent3" accent4="accent4" accent5="accent5" accent6="accent6" hlink="hlink" folHlink="folHlink"/>
    </a:extraClrScheme>
    <a:extraClrScheme>
      <a:clrScheme name="1_IBM Enterprise2013_PPT_template_white 15">
        <a:dk1>
          <a:srgbClr val="000000"/>
        </a:dk1>
        <a:lt1>
          <a:srgbClr val="FFFFFF"/>
        </a:lt1>
        <a:dk2>
          <a:srgbClr val="000000"/>
        </a:dk2>
        <a:lt2>
          <a:srgbClr val="808080"/>
        </a:lt2>
        <a:accent1>
          <a:srgbClr val="F39228"/>
        </a:accent1>
        <a:accent2>
          <a:srgbClr val="00659E"/>
        </a:accent2>
        <a:accent3>
          <a:srgbClr val="FFFFFF"/>
        </a:accent3>
        <a:accent4>
          <a:srgbClr val="000000"/>
        </a:accent4>
        <a:accent5>
          <a:srgbClr val="F8C7AC"/>
        </a:accent5>
        <a:accent6>
          <a:srgbClr val="005B8F"/>
        </a:accent6>
        <a:hlink>
          <a:srgbClr val="DE741D"/>
        </a:hlink>
        <a:folHlink>
          <a:srgbClr val="008B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51621</TotalTime>
  <Words>2638</Words>
  <Application>Microsoft Macintosh PowerPoint</Application>
  <PresentationFormat>On-screen Show (4:3)</PresentationFormat>
  <Paragraphs>325</Paragraphs>
  <Slides>29</Slides>
  <Notes>23</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ＭＳ Ｐゴシック</vt:lpstr>
      <vt:lpstr>ＭＳ Ｐゴシック</vt:lpstr>
      <vt:lpstr>Arial</vt:lpstr>
      <vt:lpstr>Calibri</vt:lpstr>
      <vt:lpstr>Cambria Math</vt:lpstr>
      <vt:lpstr>Courier</vt:lpstr>
      <vt:lpstr>Courier New</vt:lpstr>
      <vt:lpstr>Symbol</vt:lpstr>
      <vt:lpstr>Wingdings</vt:lpstr>
      <vt:lpstr>CERNCorporate4-3</vt:lpstr>
      <vt:lpstr>1_IBM Enterprise2013_PPT_template_white</vt:lpstr>
      <vt:lpstr>LTO performance - Make Tape Reading Great Again - </vt:lpstr>
      <vt:lpstr>Agenda</vt:lpstr>
      <vt:lpstr>LTO: status at CERN</vt:lpstr>
      <vt:lpstr>PowerPoint Presentation</vt:lpstr>
      <vt:lpstr>LTO vs Enterprise: key points</vt:lpstr>
      <vt:lpstr>LTO reading efficiency</vt:lpstr>
      <vt:lpstr>Impact</vt:lpstr>
      <vt:lpstr>So, what to do?</vt:lpstr>
      <vt:lpstr>How to improve positioning times?</vt:lpstr>
      <vt:lpstr>1. Physical location of segments (I)</vt:lpstr>
      <vt:lpstr>1. Physical location of segments (I)</vt:lpstr>
      <vt:lpstr>1. Physical location of segments (II)</vt:lpstr>
      <vt:lpstr>1. Physical location of segments (II)</vt:lpstr>
      <vt:lpstr>2. Modeling positioning cost (I)</vt:lpstr>
      <vt:lpstr>2. Modeling positioning cost (II)</vt:lpstr>
      <vt:lpstr>2. Modeling positioning cost (III)</vt:lpstr>
      <vt:lpstr>3. Traversal algorithm (I)</vt:lpstr>
      <vt:lpstr>3. Traversal algorithm (II) Example: retrieving same 200 files from same tape</vt:lpstr>
      <vt:lpstr>Results so far</vt:lpstr>
      <vt:lpstr>Summary</vt:lpstr>
      <vt:lpstr>Annex and References</vt:lpstr>
      <vt:lpstr>Linear Regression coefficients</vt:lpstr>
      <vt:lpstr>Positioning speed and crossing mid-tape (change of positioning area)</vt:lpstr>
      <vt:lpstr>Positioning speed within same wrap</vt:lpstr>
      <vt:lpstr>Expected vs observed positioning times</vt:lpstr>
      <vt:lpstr>Expected vs observed positioning times</vt:lpstr>
      <vt:lpstr>Impact of “landing” behavior on performance</vt:lpstr>
      <vt:lpstr>Local landing points and positioning times</vt:lpstr>
      <vt:lpstr>References</vt:lpstr>
    </vt:vector>
  </TitlesOfParts>
  <Company>cern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CERN User</dc:creator>
  <cp:lastModifiedBy>German Cancio</cp:lastModifiedBy>
  <cp:revision>2652</cp:revision>
  <cp:lastPrinted>2018-10-05T11:24:54Z</cp:lastPrinted>
  <dcterms:created xsi:type="dcterms:W3CDTF">2012-11-30T11:04:26Z</dcterms:created>
  <dcterms:modified xsi:type="dcterms:W3CDTF">2018-10-11T11:41:33Z</dcterms:modified>
</cp:coreProperties>
</file>